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4127" r:id="rId4"/>
    <p:sldId id="4124" r:id="rId5"/>
    <p:sldId id="4129" r:id="rId6"/>
    <p:sldId id="4128" r:id="rId7"/>
    <p:sldId id="4130" r:id="rId8"/>
    <p:sldId id="4131" r:id="rId9"/>
    <p:sldId id="4125" r:id="rId10"/>
    <p:sldId id="4132" r:id="rId11"/>
    <p:sldId id="4134" r:id="rId12"/>
    <p:sldId id="4103" r:id="rId13"/>
    <p:sldId id="4111" r:id="rId14"/>
    <p:sldId id="4122" r:id="rId15"/>
    <p:sldId id="4133" r:id="rId16"/>
    <p:sldId id="4104" r:id="rId17"/>
    <p:sldId id="4121" r:id="rId18"/>
    <p:sldId id="4106" r:id="rId19"/>
    <p:sldId id="4108" r:id="rId20"/>
    <p:sldId id="4109" r:id="rId21"/>
    <p:sldId id="4110" r:id="rId22"/>
    <p:sldId id="41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D43A53-CF32-00E5-D81E-095D1992D9B8}" name="Guest User" initials="GU" userId="S::urn:spo:anon#48f8b02428c451f97c1248d8ba0500afa7536856272fb162341266ecc0b2f7a6::" providerId="AD"/>
  <p188:author id="{82774EDD-9FDA-A618-2047-BA09BB1F5F6C}" name="kdouglas@co.jefferson.co.us" initials="kd" userId="S::urn:spo:guest#kdouglas@co.jefferson.co.us::" providerId="AD"/>
  <p188:author id="{97348EF1-04E1-51E9-0728-185147AC8047}" name="Nielsen, Todd J. - DEDO CUWA Director" initials="ND" userId="S::todd.nielsen@denvergov.org::77cc2794-fe9d-47e4-ba3a-6462cd7d4b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342"/>
    <a:srgbClr val="FCB31F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49669C-FDA2-DA9A-947D-D64A2883453F}" v="3" dt="2024-05-29T12:09:50.031"/>
    <p1510:client id="{0F76ABAB-9B17-36C7-AE31-0F45FCDFFABD}" v="407" dt="2024-05-28T20:12:32.690"/>
    <p1510:client id="{16A3BA8D-8DFC-6FF7-E659-67AE2E3BCFDB}" v="1" dt="2024-05-28T17:30:54.751"/>
    <p1510:client id="{21EF453E-DD6B-DDB7-F7A9-DB5734F096FE}" v="72" dt="2024-05-28T18:23:17.588"/>
    <p1510:client id="{246A508D-8A12-234D-9FEB-E87CD49AFAD8}" v="506" dt="2024-05-28T19:15:51.954"/>
    <p1510:client id="{256F5BB2-499A-7A4D-F7A7-4CA9DBEF69C2}" v="94" dt="2024-05-28T17:33:28.510"/>
    <p1510:client id="{38509949-213E-098C-77F5-B37F55D5500F}" v="14" dt="2024-05-28T17:33:48.711"/>
    <p1510:client id="{4B7DBA49-D794-B06E-816E-D9DD217BF9FC}" v="618" dt="2024-05-28T23:13:57.126"/>
    <p1510:client id="{4BF65B40-899F-940C-CE05-D9C7A0FBA4E5}" v="298" dt="2024-05-28T22:06:15.832"/>
    <p1510:client id="{4C0094B3-EDA4-53E1-6960-2D102B4C5FA9}" v="64" dt="2024-05-28T17:27:48.422"/>
    <p1510:client id="{6ABA15D2-0844-E1D8-C6B8-F3277A9511E8}" v="1889" dt="2024-05-27T18:36:01.802"/>
    <p1510:client id="{6C2FF798-640F-91D3-A346-1B65842EA278}" v="3" dt="2024-05-29T01:44:20.704"/>
    <p1510:client id="{781BD5BF-B14B-63D6-11F5-9FB33DC88F84}" v="10" dt="2024-05-29T03:45:39.265"/>
    <p1510:client id="{8D93D0CA-3F88-D98C-47D5-B21FA190400A}" v="16" dt="2024-05-28T17:42:57.059"/>
    <p1510:client id="{90B2573B-7305-9780-F6EB-EA43CD9D6F18}" v="379" dt="2024-05-28T23:12:15.716"/>
    <p1510:client id="{90E9A987-E679-676C-87BE-28C8F215E0BA}" v="19" dt="2024-05-29T02:16:41.714"/>
    <p1510:client id="{A228A1E2-88D4-1165-9D72-3E4A9873FA03}" v="1518" dt="2024-05-28T17:23:30.651"/>
    <p1510:client id="{AA7C1308-DE2C-ED1B-152D-49C57CA07BFE}" v="426" dt="2024-05-28T18:04:08.234"/>
    <p1510:client id="{B3E7EF1E-F0E8-C083-E66F-642D17A2902C}" v="14" dt="2024-05-28T18:06:29.498"/>
    <p1510:client id="{C8871710-E90A-B439-3F29-4C443AC71422}" v="58" dt="2024-05-29T02:30:39.201"/>
    <p1510:client id="{F3DC9854-0CB0-4906-90A2-5BF3DC790918}" v="25" dt="2024-05-29T04:27:00.6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09C77-1D66-464C-AA86-689FE1A6862E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1BA02-FA4C-4CAC-B00F-33327261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7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1BA02-FA4C-4CAC-B00F-333272615F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82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1BA02-FA4C-4CAC-B00F-333272615F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5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E5B4-9847-D4C3-A058-4C2046721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F9F67-E5EA-385A-7598-43D8A8B89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64DCD-1D51-A56B-8017-EDC0C50A5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8C07C-6F62-B955-4F14-2E46ED1F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8810A-E5F2-37AA-9781-F5EFD71D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0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F0445-A5E3-2231-300B-2BFCC545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DC66B-C6E8-3468-9ECB-030EFD00E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BCBA1-7E59-E491-224C-038F9519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A6E6F-9705-E1A6-BAE0-26C0A576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2FC09-27EC-D2B6-C6ED-A4D36470F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3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AE903-080C-445C-CB1F-3199F4C6C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81A5-1E2D-B176-01A5-57D94911D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EC58C-FA50-C340-DF5E-9F7F264C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96AEE-1AC7-CAB1-E5F2-DA47244F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134E2-38F4-A1B6-9AC4-F6888AB3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2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2B40-75D1-B490-B2F3-44295713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79BA-2F52-7A93-4775-7423851F5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94782-21EC-C27A-B99C-B1268CBA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0EA88-45F7-0FDE-273F-FF744CBB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6ABA2-95B9-4902-857D-A362EC00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988C2664-65CB-F938-118C-2316C99D2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E7C20DCD-1E7A-90C5-A8F7-FDE8EB7C7F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950" y="5730399"/>
            <a:ext cx="1289050" cy="8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8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1D78-7608-9C7A-2F49-EC6E0C07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27273-84E2-CB15-9F0D-50EC6AED7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D3578-0A71-C62B-3A6A-CD4B64FF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CA5E0-662D-C444-0607-569A19C0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8C567-EDC0-9EE2-16B3-8CB9AB45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7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8E9A9-3C3A-E7D0-9DDB-9F56AACA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28FF6-A299-5F7B-57EE-9A0D43D9D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2EEF4-9D72-3A9A-6322-C88BB9C90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72DAA-D2A7-8355-95CF-59694D40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62784-9AE6-32AB-966B-A5470E6E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EF1B3-AD8C-8906-AB96-D7AB2FCE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8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5D2C-EB79-8363-326E-E1120A67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6BD0B-C330-C899-FE1B-A1B38BBEB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83DB4-FF6D-16EA-F90B-127C6E42B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1B0E5-BA9B-BA2F-3DB9-6138584C5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33ED9-986E-20FA-7F71-29212854A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805A36-E3D8-26BD-A6D2-DBE89601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D6888-6F79-752E-5B67-319C92E90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D19B6D-AB12-1599-1B07-E3579DBE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6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BB73-98DF-BDF6-0274-83096720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0C5FB-60E3-B0C9-EC4C-8D7C8E049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FA494-66BA-985B-6C12-8892BF8B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7D989-103D-2C15-10B2-57158FBC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rry image of a person in a blue shirt&#10;&#10;Description automatically generated">
            <a:extLst>
              <a:ext uri="{FF2B5EF4-FFF2-40B4-BE49-F238E27FC236}">
                <a16:creationId xmlns:a16="http://schemas.microsoft.com/office/drawing/2014/main" id="{64B2A6B9-9612-8452-D9CD-8D1BB1F0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4DA81-DCF0-57BD-0A9A-894DB50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3B593-116B-A587-831E-7F90DDB3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B67EF-D102-E87F-EB2F-25C7D162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8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E61C-C9A7-38E2-90F6-C78701BF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5CA0A-A6E4-28BC-C3EC-C39C31033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5E498-0A86-E259-D9A8-94FB7160F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E37F5-A49E-B88B-8C0A-C58615F7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493F7-3F7E-8B2F-BFF7-9317A320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EE6FA-2983-A13B-FA5B-53B4BCC3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2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C32E8-7015-28DD-C6BF-727B3A2AF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B573AE-EB0D-6E97-1DAD-52D1B80AEA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5C617-3FAC-0099-8AC2-A420C6962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BDD78-95A2-521D-3457-9499FDC3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6C09F-1CF6-FB35-C930-F4CD67CE0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1767A-324B-CDE1-F842-ECC0AB5F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4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37C21-F959-CBB0-951A-B34BFA56A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C9F95-9BCB-B5FE-41F6-7D3DE16BE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E4BAF-61D3-F02D-F0FC-9A0FB1D52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A30E5-1335-467D-9AF5-5FE63B1AFA2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CFCDD-E261-A702-7C69-FE1D5570D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DF572-EE32-2748-0F79-E318B402B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3DAC0-2F18-4A44-8E64-A216E140D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rapahoecounty365-my.sharepoint.com/personal/seaston_arapahoegov_com/_layouts/15/stream.aspx?id=%2Fpersonal%2Fseaston%5Farapahoegov%5Fcom%2FDocuments%2FCCI%2FCurtis%2Emp4&amp;referrer=StreamWebApp%2EWeb&amp;referrerScenario=AddressBarCopied%2Eview%2E0015a1d9%2D79e1%2D432b%2Db42d%2D0b6a5b0b42d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rapahoecounty365-my.sharepoint.com/personal/seaston_arapahoegov_com/_layouts/15/stream.aspx?id=%2Fpersonal%2Fseaston%5Farapahoegov%5Fcom%2FDocuments%2FCCI%2FPeter%2Emp4&amp;referrer=StreamWebApp%2EWeb&amp;referrerScenario=AddressBarCopied%2Eview%2E0dd1ef80%2D1808%2D4fe7%2D8923%2Db89078ed6d5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rapahoecounty365-my.sharepoint.com/personal/seaston_arapahoegov_com/_layouts/15/stream.aspx?id=%2Fpersonal%2Fseaston%5Farapahoegov%5Fcom%2FDocuments%2FCCI%2FMordecai%2Emp4&amp;referrer=StreamWebApp%2EWeb&amp;referrerScenario=AddressBarCopied%2Eview%2Efea4dbea%2D1536%2D4098%2Dad62%2Df515a48919c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WDA decorative intro slide with blue background with blurred trees and buildings.">
            <a:extLst>
              <a:ext uri="{FF2B5EF4-FFF2-40B4-BE49-F238E27FC236}">
                <a16:creationId xmlns:a16="http://schemas.microsoft.com/office/drawing/2014/main" id="{83CE31AE-11FB-B9A3-8401-3CB42B148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B58061-10EA-1180-1386-C8160ECC3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7261" y="1355704"/>
            <a:ext cx="3896471" cy="207329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4000" b="1">
                <a:solidFill>
                  <a:schemeClr val="tx2"/>
                </a:solidFill>
                <a:latin typeface="Poppins"/>
                <a:cs typeface="Poppins"/>
              </a:rPr>
              <a:t>Workforce Development</a:t>
            </a:r>
            <a:br>
              <a:rPr lang="en-US" sz="4000" b="1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400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980F6-A80F-A5FE-5EFE-026DD8EDD4D8}"/>
              </a:ext>
            </a:extLst>
          </p:cNvPr>
          <p:cNvSpPr txBox="1"/>
          <p:nvPr/>
        </p:nvSpPr>
        <p:spPr>
          <a:xfrm>
            <a:off x="1597261" y="3096278"/>
            <a:ext cx="3607104" cy="16884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2800" i="1">
                <a:solidFill>
                  <a:schemeClr val="tx2"/>
                </a:solidFill>
                <a:latin typeface="Poppins"/>
                <a:cs typeface="Poppins"/>
              </a:rPr>
              <a:t>What the heck is it and why should you care?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78125-6B26-D243-1376-F87B0C978815}"/>
              </a:ext>
            </a:extLst>
          </p:cNvPr>
          <p:cNvSpPr txBox="1"/>
          <p:nvPr/>
        </p:nvSpPr>
        <p:spPr>
          <a:xfrm>
            <a:off x="1597261" y="5317630"/>
            <a:ext cx="19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May 29,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53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6AE7-5DEA-9ACB-3FE1-FB83E957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latin typeface="Poppins"/>
                <a:cs typeface="Calibri Light"/>
              </a:rPr>
              <a:t>An Economic Development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3FE50-FDD7-BF9F-98D5-E038463EC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943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  <a:hlinkClick r:id="rId2"/>
              </a:rPr>
              <a:t>Curtis Englehart, Power of Partnerships 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113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966B1-C074-EFDC-51E6-71B914E4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-320721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Poppins"/>
                <a:cs typeface="Calibri Light"/>
              </a:rPr>
              <a:t>Job Seeker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A63C0-FDA2-1F09-EFA0-9ABE0C4B9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15" r="1156" b="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C523D-CFA6-5EA6-B3A9-3133C3DE6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1482788"/>
            <a:ext cx="2942813" cy="47354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Individualized, Customized Approach </a:t>
            </a:r>
          </a:p>
          <a:p>
            <a:r>
              <a:rPr lang="en-US" sz="2000" dirty="0">
                <a:latin typeface="Arial"/>
                <a:cs typeface="Arial"/>
              </a:rPr>
              <a:t>Skills Training and Credentials </a:t>
            </a:r>
          </a:p>
          <a:p>
            <a:r>
              <a:rPr lang="en-US" sz="2000" dirty="0">
                <a:latin typeface="Arial"/>
                <a:cs typeface="Arial"/>
              </a:rPr>
              <a:t>Career Counseling and Support </a:t>
            </a:r>
          </a:p>
          <a:p>
            <a:r>
              <a:rPr lang="en-US" sz="2000" dirty="0">
                <a:latin typeface="Arial"/>
                <a:cs typeface="Arial"/>
              </a:rPr>
              <a:t>Addressing Skill Gaps</a:t>
            </a:r>
          </a:p>
          <a:p>
            <a:r>
              <a:rPr lang="en-US" sz="2000" dirty="0">
                <a:latin typeface="Arial"/>
                <a:cs typeface="Arial"/>
              </a:rPr>
              <a:t>Support for Diverse Populations</a:t>
            </a:r>
          </a:p>
          <a:p>
            <a:r>
              <a:rPr lang="en-US" sz="2000" dirty="0">
                <a:latin typeface="Arial"/>
                <a:cs typeface="Arial"/>
              </a:rPr>
              <a:t>Long-Term Career Growth</a:t>
            </a:r>
          </a:p>
          <a:p>
            <a:r>
              <a:rPr lang="en-US" sz="2000" dirty="0">
                <a:latin typeface="Arial"/>
                <a:cs typeface="Arial"/>
              </a:rPr>
              <a:t>Economic Prosperity </a:t>
            </a:r>
            <a:r>
              <a:rPr lang="en-US" sz="2000" b="1" dirty="0">
                <a:latin typeface="Arial"/>
                <a:cs typeface="Arial"/>
              </a:rPr>
              <a:t> </a:t>
            </a:r>
          </a:p>
          <a:p>
            <a:endParaRPr lang="en-US" sz="1800" b="1">
              <a:latin typeface="Arial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6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EE59-99E6-9676-39CA-5CE96ADA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52" y="365126"/>
            <a:ext cx="10361778" cy="549274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tx2"/>
                </a:solidFill>
                <a:latin typeface="Poppins"/>
                <a:cs typeface="Poppins"/>
              </a:rPr>
              <a:t>Evolving Labor Market and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F1C93-5025-903A-1759-93D3E61B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768" y="1301087"/>
            <a:ext cx="10673464" cy="501110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 sz="2400">
                <a:solidFill>
                  <a:schemeClr val="tx2"/>
                </a:solidFill>
                <a:latin typeface="Poppins"/>
                <a:cs typeface="Poppins"/>
              </a:rPr>
              <a:t>By 2028 Colorado is expected to grow 5.2%, adding nearly 161,302 </a:t>
            </a: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jobs</a:t>
            </a:r>
            <a:endParaRPr lang="en-US" sz="220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/>
            <a:r>
              <a:rPr lang="en-US" sz="2200">
                <a:solidFill>
                  <a:schemeClr val="tx2"/>
                </a:solidFill>
                <a:latin typeface="Poppins"/>
                <a:cs typeface="Poppins"/>
              </a:rPr>
              <a:t>Different regions face unique challenges and opportunities :</a:t>
            </a:r>
            <a:endParaRPr lang="en-US" sz="220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2"/>
                </a:solidFill>
                <a:latin typeface="Poppins"/>
                <a:cs typeface="Poppins"/>
              </a:rPr>
              <a:t>The Professional, Scientific and Technical sector is expected to grow 10.4%, adding over 31,000 jobs.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2"/>
                </a:solidFill>
                <a:latin typeface="Poppins"/>
                <a:cs typeface="Poppins"/>
              </a:rPr>
              <a:t>Healthcare is expected to grow 6.5%, adding over 21,000 jobs.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2"/>
                </a:solidFill>
                <a:latin typeface="Poppins"/>
                <a:cs typeface="Poppins"/>
              </a:rPr>
              <a:t>Government at all levels is expected to grow 5.4%, adding nearly 30,000 jobs.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2"/>
                </a:solidFill>
                <a:latin typeface="Poppins"/>
                <a:cs typeface="Poppins"/>
              </a:rPr>
              <a:t>Infrastructure jobs will be added in engineering services, research and development, construction and production. 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2"/>
                </a:solidFill>
                <a:latin typeface="Poppins"/>
                <a:cs typeface="Poppins"/>
              </a:rPr>
              <a:t>Broadband upgrades.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2"/>
                </a:solidFill>
                <a:latin typeface="Poppins"/>
                <a:cs typeface="Poppins"/>
              </a:rPr>
              <a:t>Green commercial and residential buildings.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2"/>
                </a:solidFill>
                <a:latin typeface="Poppins"/>
                <a:cs typeface="Poppins"/>
              </a:rPr>
              <a:t>Upgrading roads and adding EV plug-in and hydrogen fueling stations.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2"/>
                </a:solidFill>
                <a:latin typeface="Poppins"/>
                <a:cs typeface="Poppins"/>
              </a:rPr>
              <a:t>Electric power generation and storage.</a:t>
            </a:r>
          </a:p>
          <a:p>
            <a:pPr marL="914400" lvl="2" indent="0">
              <a:buNone/>
            </a:pPr>
            <a:endParaRPr lang="en-US" sz="240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lvl="1" indent="0">
              <a:buNone/>
            </a:pPr>
            <a:endParaRPr lang="en-US" sz="280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/>
            <a:endParaRPr lang="en-US" sz="240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4E0CC-4391-FBA9-661D-CF24BBFD8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10867" y="973753"/>
            <a:ext cx="9970265" cy="0"/>
          </a:xfrm>
          <a:prstGeom prst="line">
            <a:avLst/>
          </a:prstGeom>
          <a:ln w="19050">
            <a:solidFill>
              <a:srgbClr val="FCB31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430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EE59-99E6-9676-39CA-5CE96ADA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52" y="365126"/>
            <a:ext cx="10361778" cy="549274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tx2"/>
                </a:solidFill>
                <a:latin typeface="Poppins"/>
                <a:cs typeface="Poppins"/>
              </a:rPr>
              <a:t>Evolving Dynamics</a:t>
            </a:r>
            <a:endParaRPr lang="en-US" b="1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F1C93-5025-903A-1759-93D3E61B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75" y="1069408"/>
            <a:ext cx="9852533" cy="53756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The Evolving Dynamic of Business and Labor Market Needs</a:t>
            </a:r>
          </a:p>
          <a:p>
            <a:pPr marL="457200" lvl="1" indent="0">
              <a:buNone/>
            </a:pPr>
            <a:endParaRPr lang="en-US" sz="800">
              <a:solidFill>
                <a:schemeClr val="tx2"/>
              </a:solidFill>
              <a:latin typeface="Poppins"/>
              <a:cs typeface="Poppins"/>
            </a:endParaRPr>
          </a:p>
          <a:p>
            <a:pPr lvl="1"/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Implications for </a:t>
            </a:r>
            <a:r>
              <a:rPr lang="en-US" b="1">
                <a:solidFill>
                  <a:schemeClr val="tx2"/>
                </a:solidFill>
                <a:latin typeface="Poppins"/>
                <a:cs typeface="Poppins"/>
              </a:rPr>
              <a:t>Businesses</a:t>
            </a: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 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Upskilling and training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Strategic partnerships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Skills-based hiring 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Labor and housing shortages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Adoption of digital tools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>
              <a:solidFill>
                <a:schemeClr val="tx2"/>
              </a:solidFill>
              <a:latin typeface="Poppins"/>
              <a:cs typeface="Poppins"/>
            </a:endParaRPr>
          </a:p>
          <a:p>
            <a:pPr lvl="1">
              <a:buFont typeface="Arial" panose="02070309020205020404" pitchFamily="49" charset="0"/>
              <a:buChar char="•"/>
            </a:pPr>
            <a:r>
              <a:rPr lang="en-US" sz="2500">
                <a:solidFill>
                  <a:schemeClr val="tx2"/>
                </a:solidFill>
                <a:latin typeface="Arial"/>
                <a:cs typeface="Arial"/>
              </a:rPr>
              <a:t>Implications for </a:t>
            </a:r>
            <a:r>
              <a:rPr lang="en-US" sz="2500" b="1">
                <a:solidFill>
                  <a:schemeClr val="tx2"/>
                </a:solidFill>
                <a:latin typeface="Arial"/>
                <a:cs typeface="Arial"/>
              </a:rPr>
              <a:t>Workers</a:t>
            </a:r>
          </a:p>
          <a:p>
            <a:pPr lvl="2">
              <a:buFont typeface="Courier New,monospace" panose="02070309020205020404" pitchFamily="49" charset="0"/>
              <a:buChar char="o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Job stability and retention</a:t>
            </a:r>
            <a:endParaRPr lang="en-US">
              <a:solidFill>
                <a:schemeClr val="tx2"/>
              </a:solidFill>
              <a:cs typeface="Calibri"/>
            </a:endParaRPr>
          </a:p>
          <a:p>
            <a:pPr lvl="2">
              <a:buFont typeface="Courier New,monospace" panose="02070309020205020404" pitchFamily="49" charset="0"/>
              <a:buChar char="o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Need for continuous learning</a:t>
            </a:r>
          </a:p>
          <a:p>
            <a:pPr lvl="2">
              <a:buFont typeface="Courier New,monospace" panose="02070309020205020404" pitchFamily="49" charset="0"/>
              <a:buChar char="o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Job quality</a:t>
            </a:r>
          </a:p>
          <a:p>
            <a:pPr lvl="2">
              <a:buFont typeface="Courier New,monospace" panose="02070309020205020404" pitchFamily="49" charset="0"/>
              <a:buChar char="o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Adaptable and prepared for possible changes in job availability and market conditions</a:t>
            </a:r>
          </a:p>
          <a:p>
            <a:pPr lvl="2"/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4E0CC-4391-FBA9-661D-CF24BBFD8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10867" y="973753"/>
            <a:ext cx="9970265" cy="0"/>
          </a:xfrm>
          <a:prstGeom prst="line">
            <a:avLst/>
          </a:prstGeom>
          <a:ln w="19050">
            <a:solidFill>
              <a:srgbClr val="FCB31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B998CE1-937F-CCF8-E341-B14C1D746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890" y="1732525"/>
            <a:ext cx="5878372" cy="34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3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9609-085A-4F25-B5A0-95EFC2705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5" y="741391"/>
            <a:ext cx="3443514" cy="1616203"/>
          </a:xfrm>
        </p:spPr>
        <p:txBody>
          <a:bodyPr anchor="b">
            <a:norm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Poppins"/>
                <a:cs typeface="Calibri Light"/>
              </a:rPr>
              <a:t>Colorado's Unprecedented Labor Shortage</a:t>
            </a:r>
            <a:endParaRPr lang="en-US" sz="3200">
              <a:solidFill>
                <a:schemeClr val="tx2"/>
              </a:solidFill>
              <a:latin typeface="Poppins"/>
              <a:cs typeface="Poppi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394FC-265B-7727-8BDF-D90FC3201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34" y="1481272"/>
            <a:ext cx="6449549" cy="39019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DF6C9-09E8-1751-E327-CEB4D7FC9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5" y="2562230"/>
            <a:ext cx="3472268" cy="34190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Poppins"/>
                <a:cs typeface="Calibri"/>
              </a:rPr>
              <a:t>There are two jobs available for each unemployed Coloradoan </a:t>
            </a:r>
          </a:p>
          <a:p>
            <a:r>
              <a:rPr lang="en-US" sz="2000" dirty="0">
                <a:latin typeface="Poppins"/>
                <a:cs typeface="Calibri"/>
              </a:rPr>
              <a:t>State and national populations are declining </a:t>
            </a:r>
          </a:p>
          <a:p>
            <a:r>
              <a:rPr lang="en-US" sz="2000" dirty="0">
                <a:latin typeface="Poppins"/>
                <a:ea typeface="+mn-lt"/>
                <a:cs typeface="+mn-lt"/>
              </a:rPr>
              <a:t>CO LFPR is the 4th highest nationally </a:t>
            </a:r>
            <a:endParaRPr lang="en-US" dirty="0">
              <a:latin typeface="Poppins"/>
            </a:endParaRPr>
          </a:p>
          <a:p>
            <a:endParaRPr lang="en-US" sz="2000">
              <a:latin typeface="Poppins"/>
              <a:cs typeface="Calibri"/>
            </a:endParaRPr>
          </a:p>
          <a:p>
            <a:endParaRPr lang="en-US" sz="2000">
              <a:latin typeface="Poppins"/>
              <a:cs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241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6AE7-5DEA-9ACB-3FE1-FB83E957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latin typeface="Poppins"/>
                <a:cs typeface="Calibri Light"/>
              </a:rPr>
              <a:t>Business Insights</a:t>
            </a:r>
            <a:endParaRPr lang="en-US" b="1">
              <a:solidFill>
                <a:schemeClr val="tx2"/>
              </a:solidFill>
              <a:latin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3FE50-FDD7-BF9F-98D5-E038463EC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2"/>
              </a:rPr>
              <a:t>Peter Hancock, The Business Perspective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603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EE59-99E6-9676-39CA-5CE96ADA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52" y="365126"/>
            <a:ext cx="10361778" cy="549274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tx2"/>
                </a:solidFill>
                <a:latin typeface="Poppins"/>
                <a:cs typeface="Poppins"/>
              </a:rPr>
              <a:t>Why Workforce Development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F1C93-5025-903A-1759-93D3E61B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90" y="1065587"/>
            <a:ext cx="11611265" cy="52522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Benefits of Investing in the Workforce Development System</a:t>
            </a:r>
            <a:endParaRPr lang="en-US">
              <a:solidFill>
                <a:schemeClr val="tx2"/>
              </a:solidFill>
            </a:endParaRPr>
          </a:p>
          <a:p>
            <a:pPr lvl="1"/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>
              <a:buFont typeface="Wingdings" panose="02070309020205020404" pitchFamily="49" charset="0"/>
              <a:buChar char="Ø"/>
            </a:pPr>
            <a:r>
              <a:rPr lang="en-US" sz="2800" b="1">
                <a:solidFill>
                  <a:schemeClr val="tx2"/>
                </a:solidFill>
                <a:ea typeface="+mn-lt"/>
                <a:cs typeface="+mn-lt"/>
              </a:rPr>
              <a:t>Economic Growth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: A skilled workforce attracts businesses and fosters economic development, leading to job creation and higher economic activity in the community </a:t>
            </a:r>
          </a:p>
          <a:p>
            <a:pPr lvl="2">
              <a:buFont typeface="Wingdings" panose="02070309020205020404" pitchFamily="49" charset="0"/>
              <a:buChar char="Ø"/>
            </a:pPr>
            <a:r>
              <a:rPr lang="en-US" sz="2800" b="1">
                <a:solidFill>
                  <a:schemeClr val="tx2"/>
                </a:solidFill>
                <a:latin typeface="Calibri"/>
                <a:cs typeface="Calibri"/>
              </a:rPr>
              <a:t>Reduced Unemployment</a:t>
            </a:r>
            <a:r>
              <a:rPr lang="en-US" sz="2800">
                <a:solidFill>
                  <a:schemeClr val="tx2"/>
                </a:solidFill>
                <a:latin typeface="Calibri"/>
                <a:cs typeface="Calibri"/>
              </a:rPr>
              <a:t>: 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Workforce development programs help reduce unemployment by equipping individuals with the skills needed to find and retain employment, thereby improving overall economic stability,</a:t>
            </a:r>
            <a:endParaRPr lang="en-US" sz="2800">
              <a:solidFill>
                <a:schemeClr val="tx2"/>
              </a:solidFill>
              <a:latin typeface="Calibri"/>
              <a:cs typeface="Calibri"/>
            </a:endParaRPr>
          </a:p>
          <a:p>
            <a:pPr lvl="2">
              <a:buFont typeface="Wingdings" panose="02070309020205020404" pitchFamily="49" charset="0"/>
              <a:buChar char="Ø"/>
            </a:pPr>
            <a:r>
              <a:rPr lang="en-US" sz="2800" b="1">
                <a:solidFill>
                  <a:schemeClr val="tx2"/>
                </a:solidFill>
                <a:ea typeface="+mn-lt"/>
                <a:cs typeface="+mn-lt"/>
              </a:rPr>
              <a:t>Enhanced Quality of Life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: As individuals gain employment and higher wages through workforce development, their quality of life improves, which can lead to better health outcomes and stronger community cohesion </a:t>
            </a:r>
          </a:p>
          <a:p>
            <a:pPr lvl="2">
              <a:buFont typeface="Wingdings" panose="02070309020205020404" pitchFamily="49" charset="0"/>
              <a:buChar char="Ø"/>
            </a:pPr>
            <a:r>
              <a:rPr lang="en-US" sz="2800" b="1">
                <a:solidFill>
                  <a:schemeClr val="tx2"/>
                </a:solidFill>
                <a:ea typeface="+mn-lt"/>
                <a:cs typeface="+mn-lt"/>
              </a:rPr>
              <a:t>Social Equity</a:t>
            </a:r>
            <a:r>
              <a:rPr lang="en-US" sz="2800">
                <a:solidFill>
                  <a:schemeClr val="tx2"/>
                </a:solidFill>
                <a:ea typeface="+mn-lt"/>
                <a:cs typeface="+mn-lt"/>
              </a:rPr>
              <a:t>: Investing in workforce development can help bridge gaps in education and employment opportunities, promoting social equity and reducing disparities in the labor market </a:t>
            </a:r>
          </a:p>
          <a:p>
            <a:pPr lvl="2"/>
            <a:endParaRPr lang="en-US" sz="240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4E0CC-4391-FBA9-661D-CF24BBFD8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10867" y="973753"/>
            <a:ext cx="9970265" cy="0"/>
          </a:xfrm>
          <a:prstGeom prst="line">
            <a:avLst/>
          </a:prstGeom>
          <a:ln w="19050">
            <a:solidFill>
              <a:srgbClr val="FCB31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767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CAB93-8351-9919-E856-1581316DA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2" r="50280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9D52C-2689-35E7-BEBD-685F78BD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3100" b="1">
                <a:solidFill>
                  <a:srgbClr val="44546A"/>
                </a:solidFill>
                <a:latin typeface="Poppins"/>
                <a:cs typeface="Calibri Light"/>
              </a:rPr>
              <a:t>The Economic Impact of the Colorado Workforce Development System </a:t>
            </a:r>
            <a:endParaRPr lang="en-US" sz="3100" b="1">
              <a:solidFill>
                <a:srgbClr val="44546A"/>
              </a:solidFill>
              <a:latin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622C4-190B-D4CB-04A7-3A22D61BB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380" y="1971554"/>
            <a:ext cx="5498125" cy="40177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3">
              <a:buFont typeface="Courier New,monospace" panose="020B0604020202020204" pitchFamily="34" charset="0"/>
              <a:buChar char="o"/>
            </a:pPr>
            <a:endParaRPr lang="en-US">
              <a:latin typeface="Poppins"/>
              <a:cs typeface="Arial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1800">
                <a:latin typeface="Poppins"/>
                <a:ea typeface="+mn-lt"/>
                <a:cs typeface="+mn-lt"/>
              </a:rPr>
              <a:t>The Colorado Workforce Development System has generated an economic impact of </a:t>
            </a:r>
            <a:r>
              <a:rPr lang="en-US" sz="1800" b="1">
                <a:solidFill>
                  <a:schemeClr val="tx2"/>
                </a:solidFill>
                <a:latin typeface="Poppins"/>
                <a:ea typeface="+mn-lt"/>
                <a:cs typeface="+mn-lt"/>
              </a:rPr>
              <a:t>$334.7 million dollars</a:t>
            </a:r>
            <a:r>
              <a:rPr lang="en-US" sz="1800">
                <a:latin typeface="Poppins"/>
                <a:ea typeface="+mn-lt"/>
                <a:cs typeface="+mn-lt"/>
              </a:rPr>
              <a:t> in one year</a:t>
            </a:r>
            <a:endParaRPr lang="en-US" sz="1800">
              <a:latin typeface="Poppins"/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1800">
                <a:latin typeface="Poppins"/>
                <a:ea typeface="+mn-lt"/>
                <a:cs typeface="+mn-lt"/>
              </a:rPr>
              <a:t>This translates to $9.50 invested in our local economy for every $1.00 federal grant dollar spent</a:t>
            </a:r>
            <a:endParaRPr lang="en-US" sz="1800">
              <a:latin typeface="Poppins"/>
              <a:cs typeface="Poppins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1800">
                <a:latin typeface="Poppins"/>
                <a:ea typeface="+mn-lt"/>
                <a:cs typeface="+mn-lt"/>
              </a:rPr>
              <a:t>Participants who engaged in the Colorado Workforce Development System earned $12,860 annually </a:t>
            </a:r>
            <a:r>
              <a:rPr lang="en-US" sz="1800" u="sng">
                <a:latin typeface="Poppins"/>
                <a:ea typeface="+mn-lt"/>
                <a:cs typeface="+mn-lt"/>
              </a:rPr>
              <a:t>more</a:t>
            </a:r>
            <a:r>
              <a:rPr lang="en-US" sz="1800">
                <a:latin typeface="Poppins"/>
                <a:ea typeface="+mn-lt"/>
                <a:cs typeface="+mn-lt"/>
              </a:rPr>
              <a:t> than those who did not engage with our system</a:t>
            </a:r>
            <a:endParaRPr lang="en-US" sz="180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70786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EE59-99E6-9676-39CA-5CE96ADA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52" y="365126"/>
            <a:ext cx="10673464" cy="549274"/>
          </a:xfrm>
        </p:spPr>
        <p:txBody>
          <a:bodyPr>
            <a:noAutofit/>
          </a:bodyPr>
          <a:lstStyle/>
          <a:p>
            <a:r>
              <a:rPr lang="en-US" sz="3900" b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Policy Shaping the Workforce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F1C93-5025-903A-1759-93D3E61B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34" y="1215004"/>
            <a:ext cx="6476876" cy="56391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Poppins"/>
                <a:cs typeface="Poppins"/>
              </a:rPr>
              <a:t>Federal and State Workforce Legislation </a:t>
            </a:r>
            <a:endParaRPr lang="en-US" dirty="0">
              <a:solidFill>
                <a:schemeClr val="tx2"/>
              </a:solidFill>
              <a:cs typeface="Calibri" panose="020F0502020204030204"/>
            </a:endParaRPr>
          </a:p>
          <a:p>
            <a:pPr lvl="1"/>
            <a:endParaRPr lang="en-US" b="1">
              <a:solidFill>
                <a:schemeClr val="tx2"/>
              </a:solidFill>
              <a:latin typeface="Poppins"/>
              <a:cs typeface="Poppins"/>
            </a:endParaRP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tx2"/>
                </a:solidFill>
                <a:latin typeface="Poppins"/>
                <a:cs typeface="Poppins"/>
              </a:rPr>
              <a:t>WIOA Reauthorization</a:t>
            </a:r>
            <a:r>
              <a:rPr lang="en-US" sz="2800" dirty="0">
                <a:solidFill>
                  <a:schemeClr val="tx2"/>
                </a:solidFill>
                <a:latin typeface="Poppins"/>
                <a:cs typeface="Poppins"/>
              </a:rPr>
              <a:t> </a:t>
            </a:r>
            <a:endParaRPr lang="en-US" sz="28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371600" lvl="2" indent="-457200"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The proposed 50% Training Expenditure Mandate for Adult and Dislocated Worker Funds</a:t>
            </a:r>
            <a:endParaRPr lang="en-US" sz="2400" dirty="0">
              <a:solidFill>
                <a:schemeClr val="tx2"/>
              </a:solidFill>
              <a:latin typeface="Poppins"/>
              <a:cs typeface="Poppins"/>
            </a:endParaRPr>
          </a:p>
          <a:p>
            <a:pPr marL="1371600" lvl="2" indent="-457200"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Increase in the Governor’s Reserve for a ‘Critical Industries Fund’</a:t>
            </a:r>
          </a:p>
          <a:p>
            <a:pPr marL="914400" lvl="2" indent="0">
              <a:buNone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3.   Redesignation Language</a:t>
            </a:r>
          </a:p>
          <a:p>
            <a:pPr marL="914400" lvl="2" indent="0">
              <a:buNone/>
            </a:pPr>
            <a:endParaRPr lang="en-US">
              <a:solidFill>
                <a:schemeClr val="tx2"/>
              </a:solidFill>
              <a:latin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tx2"/>
                </a:solidFill>
                <a:latin typeface="Poppins"/>
                <a:cs typeface="Poppins"/>
              </a:rPr>
              <a:t>State Legislation </a:t>
            </a:r>
            <a:endParaRPr lang="en-US" sz="2800" b="1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  <a:latin typeface="Poppins"/>
                <a:cs typeface="Poppins"/>
              </a:rPr>
              <a:t>HB24-1364 </a:t>
            </a:r>
            <a:endParaRPr lang="en-US" sz="24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  <a:latin typeface="Poppins"/>
                <a:cs typeface="Poppins"/>
              </a:rPr>
              <a:t>SB24-050</a:t>
            </a:r>
            <a:endParaRPr lang="en-US" sz="24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14400" lvl="2" indent="0">
              <a:buNone/>
            </a:pPr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/>
            <a:endParaRPr lang="en-US">
              <a:solidFill>
                <a:schemeClr val="tx2"/>
              </a:solidFill>
              <a:latin typeface="Poppins"/>
              <a:cs typeface="Poppins"/>
            </a:endParaRPr>
          </a:p>
          <a:p>
            <a:pPr lvl="2"/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4E0CC-4391-FBA9-661D-CF24BBFD8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10867" y="973753"/>
            <a:ext cx="9970265" cy="0"/>
          </a:xfrm>
          <a:prstGeom prst="line">
            <a:avLst/>
          </a:prstGeom>
          <a:ln w="19050">
            <a:solidFill>
              <a:srgbClr val="FCB31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42480BD-1BAC-96B4-A650-F65DCA06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132" y="1933761"/>
            <a:ext cx="4069909" cy="29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5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EE59-99E6-9676-39CA-5CE96ADA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52" y="365126"/>
            <a:ext cx="10673464" cy="549274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F1C93-5025-903A-1759-93D3E61B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87" y="970098"/>
            <a:ext cx="10630333" cy="459010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endParaRPr lang="en-US">
              <a:solidFill>
                <a:schemeClr val="tx2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Poppins"/>
                <a:cs typeface="Poppins"/>
              </a:rPr>
              <a:t>  Become a Powerful Advocate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pPr lvl="2"/>
            <a:r>
              <a:rPr lang="en-US" sz="2800" dirty="0">
                <a:solidFill>
                  <a:schemeClr val="tx2"/>
                </a:solidFill>
                <a:latin typeface="Poppins"/>
                <a:cs typeface="Poppins"/>
              </a:rPr>
              <a:t>Foster</a:t>
            </a:r>
            <a:r>
              <a:rPr lang="en-US" sz="2800" dirty="0">
                <a:solidFill>
                  <a:schemeClr val="tx2"/>
                </a:solidFill>
                <a:latin typeface="Poppins"/>
                <a:ea typeface="+mn-lt"/>
                <a:cs typeface="Poppins"/>
              </a:rPr>
              <a:t> a coalition of Commissioners who are committed to advancing workforce initiatives through CCI </a:t>
            </a:r>
            <a:endParaRPr lang="en-US" sz="2800" dirty="0">
              <a:solidFill>
                <a:schemeClr val="tx2"/>
              </a:solidFill>
              <a:latin typeface="Poppins"/>
              <a:cs typeface="Poppins"/>
            </a:endParaRPr>
          </a:p>
          <a:p>
            <a:pPr lvl="2">
              <a:buFont typeface="Arial" panose="02070309020205020404" pitchFamily="49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Poppins"/>
                <a:cs typeface="Poppins"/>
              </a:rPr>
              <a:t>Connect with your local Workforce Director and Workforce Development Boards </a:t>
            </a:r>
            <a:endParaRPr lang="en-US" sz="28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>
              <a:buFont typeface="Arial" panose="02070309020205020404" pitchFamily="49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Poppins"/>
                <a:cs typeface="Poppins"/>
              </a:rPr>
              <a:t>Stay informed on state and federal workforce legislation</a:t>
            </a:r>
            <a:endParaRPr lang="en-US" sz="28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>
              <a:buFont typeface="Arial" panose="02070309020205020404" pitchFamily="49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Poppins"/>
                <a:cs typeface="Poppins"/>
              </a:rPr>
              <a:t>Advocate through your local delegation</a:t>
            </a:r>
            <a:endParaRPr lang="en-US" sz="28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>
              <a:buFont typeface="Arial" panose="02070309020205020404" pitchFamily="49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Poppins"/>
                <a:cs typeface="Poppins"/>
              </a:rPr>
              <a:t>Refer businesses, community partners, and jobseekers to your local workforce center </a:t>
            </a:r>
            <a:endParaRPr lang="en-US" sz="28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>
              <a:buFont typeface="Arial" panose="02070309020205020404" pitchFamily="49" charset="0"/>
              <a:buChar char="•"/>
            </a:pPr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14400" lvl="2" indent="0">
              <a:buNone/>
            </a:pPr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14400" lvl="2" indent="0">
              <a:buNone/>
            </a:pPr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/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4E0CC-4391-FBA9-661D-CF24BBFD8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10867" y="973753"/>
            <a:ext cx="9970265" cy="0"/>
          </a:xfrm>
          <a:prstGeom prst="line">
            <a:avLst/>
          </a:prstGeom>
          <a:ln w="19050">
            <a:solidFill>
              <a:srgbClr val="FCB31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32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EE59-99E6-9676-39CA-5CE96ADA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52" y="365126"/>
            <a:ext cx="10274147" cy="65537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What does </a:t>
            </a:r>
            <a:r>
              <a:rPr lang="en-US" b="1">
                <a:solidFill>
                  <a:schemeClr val="tx2"/>
                </a:solidFill>
                <a:latin typeface="Poppins"/>
                <a:cs typeface="Poppins"/>
              </a:rPr>
              <a:t>Workforce Development</a:t>
            </a:r>
            <a:r>
              <a:rPr lang="en-US">
                <a:solidFill>
                  <a:schemeClr val="tx2"/>
                </a:solidFill>
                <a:latin typeface="Poppins"/>
                <a:cs typeface="Poppins"/>
              </a:rPr>
              <a:t> Mean to You? </a:t>
            </a:r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33E359-1078-2BC8-EADE-3E5FFD74E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6462" y="1416465"/>
            <a:ext cx="3958068" cy="4062195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4E0CC-4391-FBA9-661D-CF24BBFD8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81930" y="1272766"/>
            <a:ext cx="9970265" cy="0"/>
          </a:xfrm>
          <a:prstGeom prst="line">
            <a:avLst/>
          </a:prstGeom>
          <a:ln w="19050">
            <a:solidFill>
              <a:srgbClr val="FCB31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23509D-6EC0-595A-87F4-7B5C80FD98A6}"/>
              </a:ext>
            </a:extLst>
          </p:cNvPr>
          <p:cNvSpPr txBox="1"/>
          <p:nvPr/>
        </p:nvSpPr>
        <p:spPr>
          <a:xfrm>
            <a:off x="3046071" y="5881867"/>
            <a:ext cx="72187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Poppins"/>
                <a:cs typeface="Poppins"/>
              </a:rPr>
              <a:t>Menti.com access code is </a:t>
            </a:r>
            <a:r>
              <a:rPr lang="en-US" sz="3200" b="1">
                <a:solidFill>
                  <a:schemeClr val="tx2"/>
                </a:solidFill>
                <a:highlight>
                  <a:srgbClr val="FFFFFF"/>
                </a:highlight>
                <a:latin typeface="Poppins"/>
                <a:cs typeface="Arial"/>
              </a:rPr>
              <a:t>6857 3699</a:t>
            </a:r>
            <a:r>
              <a:rPr lang="en-US" sz="2400" b="1">
                <a:solidFill>
                  <a:schemeClr val="tx2"/>
                </a:solidFill>
                <a:latin typeface="Poppins"/>
                <a:cs typeface="Poppin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89864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AF420-D577-1375-D9F3-144476DA2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7" r="2563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9EE59-99E6-9676-39CA-5CE96ADA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6" y="365125"/>
            <a:ext cx="4912138" cy="193849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Poppins"/>
                <a:ea typeface="+mj-lt"/>
                <a:cs typeface="+mj-lt"/>
              </a:rPr>
              <a:t>Engage and Make an Impact</a:t>
            </a:r>
            <a:endParaRPr lang="en-US" sz="4000" b="1">
              <a:solidFill>
                <a:schemeClr val="tx2"/>
              </a:solidFill>
              <a:latin typeface="Poppins"/>
              <a:cs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F1C93-5025-903A-1759-93D3E61B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4321" y="1990223"/>
            <a:ext cx="4670453" cy="4265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40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sz="1400" dirty="0">
                <a:latin typeface="Poppins"/>
                <a:cs typeface="Poppins"/>
              </a:rPr>
              <a:t> </a:t>
            </a:r>
            <a:r>
              <a:rPr lang="en-US" sz="1400" dirty="0">
                <a:solidFill>
                  <a:srgbClr val="000000"/>
                </a:solidFill>
                <a:latin typeface="Poppins"/>
                <a:cs typeface="Poppins"/>
              </a:rPr>
              <a:t>         </a:t>
            </a:r>
            <a:r>
              <a:rPr lang="en-US" sz="1800" dirty="0">
                <a:solidFill>
                  <a:schemeClr val="tx2"/>
                </a:solidFill>
                <a:latin typeface="Poppins"/>
                <a:cs typeface="Poppins"/>
              </a:rPr>
              <a:t>Upcoming Events and Initiatives:</a:t>
            </a:r>
          </a:p>
          <a:p>
            <a:pPr lvl="2">
              <a:buFont typeface="Arial,Sans-Serif" panose="02070309020205020404" pitchFamily="49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Poppins"/>
                <a:cs typeface="Poppins"/>
              </a:rPr>
              <a:t>National Association of Workforce Boards (NAWB) Conference </a:t>
            </a:r>
          </a:p>
          <a:p>
            <a:pPr lvl="3">
              <a:buFont typeface="Arial,Sans-Serif" panose="02070309020205020404" pitchFamily="49" charset="0"/>
              <a:buChar char="•"/>
            </a:pPr>
            <a:r>
              <a:rPr lang="en-US" dirty="0">
                <a:solidFill>
                  <a:schemeClr val="tx2"/>
                </a:solidFill>
                <a:latin typeface="Poppins"/>
                <a:cs typeface="Poppins"/>
              </a:rPr>
              <a:t>Annually in March</a:t>
            </a:r>
          </a:p>
          <a:p>
            <a:pPr lvl="2">
              <a:buFont typeface="Arial" panose="02070309020205020404" pitchFamily="49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Poppins"/>
                <a:cs typeface="Poppins"/>
              </a:rPr>
              <a:t>RMWDA Conference, in Partnership with Economic Development</a:t>
            </a:r>
            <a:endParaRPr lang="en-US" sz="1800" dirty="0">
              <a:solidFill>
                <a:schemeClr val="tx2"/>
              </a:solidFill>
              <a:latin typeface="Poppins"/>
              <a:cs typeface="Calibri"/>
            </a:endParaRPr>
          </a:p>
          <a:p>
            <a:pPr lvl="3">
              <a:buFont typeface="Arial" panose="02070309020205020404" pitchFamily="49" charset="0"/>
              <a:buChar char="•"/>
            </a:pPr>
            <a:r>
              <a:rPr lang="en-US" dirty="0">
                <a:solidFill>
                  <a:schemeClr val="tx2"/>
                </a:solidFill>
                <a:latin typeface="Poppins"/>
                <a:cs typeface="Poppins"/>
              </a:rPr>
              <a:t>October 13-16, 2024, Park Hyatt, Bever Creek </a:t>
            </a:r>
          </a:p>
          <a:p>
            <a:pPr lvl="3">
              <a:buFont typeface="Arial" panose="02070309020205020404" pitchFamily="49" charset="0"/>
              <a:buChar char="•"/>
            </a:pPr>
            <a:r>
              <a:rPr lang="en-US" dirty="0">
                <a:solidFill>
                  <a:schemeClr val="tx2"/>
                </a:solidFill>
                <a:latin typeface="Poppins"/>
                <a:cs typeface="Poppins"/>
              </a:rPr>
              <a:t>Workforce Wednesday </a:t>
            </a:r>
          </a:p>
          <a:p>
            <a:pPr lvl="2">
              <a:buFont typeface="Arial,Sans-Serif" panose="02070309020205020404" pitchFamily="49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Poppins"/>
                <a:cs typeface="Poppins"/>
              </a:rPr>
              <a:t>Actively engage with your local Workforce Development Board </a:t>
            </a:r>
            <a:endParaRPr lang="en-US" sz="1800" dirty="0">
              <a:solidFill>
                <a:schemeClr val="tx2"/>
              </a:solidFill>
              <a:latin typeface="Poppins"/>
              <a:cs typeface="Arial"/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en-US" sz="1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2"/>
            <a:endParaRPr lang="en-US"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04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F1C93-5025-903A-1759-93D3E61B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515" y="3431059"/>
            <a:ext cx="9970265" cy="31003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>
              <a:solidFill>
                <a:schemeClr val="tx2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endParaRPr lang="en-US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US" sz="1600">
              <a:solidFill>
                <a:schemeClr val="tx2"/>
              </a:solidFill>
              <a:latin typeface="Poppins"/>
              <a:cs typeface="Poppins" panose="000005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4E0CC-4391-FBA9-661D-CF24BBFD8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10867" y="2745403"/>
            <a:ext cx="9970265" cy="0"/>
          </a:xfrm>
          <a:prstGeom prst="line">
            <a:avLst/>
          </a:prstGeom>
          <a:ln w="19050">
            <a:solidFill>
              <a:srgbClr val="FCB31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AADF9E5-022D-975D-CB6E-3D6A96AD9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797" y="3095771"/>
            <a:ext cx="5454378" cy="310606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B8BCD47-364C-41F2-1992-77F8F32B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96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Poppins"/>
                <a:cs typeface="Calibri Light"/>
              </a:rPr>
              <a:t>Questions?</a:t>
            </a:r>
            <a:endParaRPr lang="en-US" sz="4800" b="1" dirty="0">
              <a:solidFill>
                <a:schemeClr val="tx2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60467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corative ending slide">
            <a:extLst>
              <a:ext uri="{FF2B5EF4-FFF2-40B4-BE49-F238E27FC236}">
                <a16:creationId xmlns:a16="http://schemas.microsoft.com/office/drawing/2014/main" id="{44920DD7-9DB1-22EC-F899-E68DF70F7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8113874-806C-9AB8-8DA9-6CA3C656A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3714"/>
            <a:ext cx="9144000" cy="1049151"/>
          </a:xfrm>
        </p:spPr>
        <p:txBody>
          <a:bodyPr/>
          <a:lstStyle/>
          <a:p>
            <a:r>
              <a:rPr lang="en-US" b="1">
                <a:solidFill>
                  <a:srgbClr val="122342"/>
                </a:solidFill>
                <a:latin typeface="Poppins"/>
                <a:cs typeface="Poppins"/>
              </a:rPr>
              <a:t>THANK YOU!</a:t>
            </a:r>
          </a:p>
        </p:txBody>
      </p:sp>
      <p:pic>
        <p:nvPicPr>
          <p:cNvPr id="7" name="Picture 6" descr="Rocky Mountain Workforce Development Association logo">
            <a:extLst>
              <a:ext uri="{FF2B5EF4-FFF2-40B4-BE49-F238E27FC236}">
                <a16:creationId xmlns:a16="http://schemas.microsoft.com/office/drawing/2014/main" id="{A98C7702-AABC-B79F-BCCA-68394731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74" y="4555606"/>
            <a:ext cx="1371603" cy="94793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D5154B9-A7F6-94BD-881B-C2BA6AAF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391798" y="1966644"/>
            <a:ext cx="9410240" cy="3968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bg1"/>
                </a:solidFill>
                <a:latin typeface="Poppins"/>
                <a:cs typeface="Poppins"/>
              </a:rPr>
              <a:t>Tami Grant </a:t>
            </a:r>
            <a:r>
              <a:rPr lang="en-US" sz="1800">
                <a:solidFill>
                  <a:schemeClr val="bg1"/>
                </a:solidFill>
                <a:latin typeface="Poppins"/>
                <a:cs typeface="Poppins"/>
              </a:rPr>
              <a:t>President, Rocky Mountain Workforce Development Assoc.</a:t>
            </a:r>
            <a:endParaRPr lang="en-US" sz="1800">
              <a:solidFill>
                <a:schemeClr val="bg1"/>
              </a:solidFill>
              <a:latin typeface="Poppins"/>
              <a:cs typeface="Calibri Light" panose="020F0302020204030204"/>
            </a:endParaRPr>
          </a:p>
          <a:p>
            <a:pPr algn="l">
              <a:lnSpc>
                <a:spcPct val="120000"/>
              </a:lnSpc>
            </a:pPr>
            <a:r>
              <a:rPr lang="en-US" sz="1800">
                <a:solidFill>
                  <a:schemeClr val="bg1"/>
                </a:solidFill>
                <a:latin typeface="Poppins"/>
                <a:cs typeface="Poppins"/>
              </a:rPr>
              <a:t>Deputy Director, Weld County Human Services </a:t>
            </a:r>
            <a:endParaRPr lang="en-US" sz="1800">
              <a:solidFill>
                <a:schemeClr val="bg1"/>
              </a:solidFill>
              <a:latin typeface="Poppins"/>
              <a:cs typeface="Calibri Light" panose="020F0302020204030204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1800">
                <a:solidFill>
                  <a:schemeClr val="bg1"/>
                </a:solidFill>
                <a:latin typeface="Poppins"/>
                <a:cs typeface="Poppins"/>
              </a:rPr>
              <a:t>tgrant@weld.gov</a:t>
            </a:r>
            <a:endParaRPr lang="en-US" sz="1800">
              <a:solidFill>
                <a:schemeClr val="bg1"/>
              </a:solidFill>
              <a:latin typeface="Poppins"/>
              <a:cs typeface="Calibri Light" panose="020F0302020204030204"/>
            </a:endParaRPr>
          </a:p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bg1"/>
                </a:solidFill>
                <a:latin typeface="Poppins"/>
                <a:cs typeface="Segoe UI"/>
              </a:rPr>
              <a:t>Sasha Easton</a:t>
            </a:r>
            <a:r>
              <a:rPr lang="en-US" sz="2600">
                <a:solidFill>
                  <a:schemeClr val="bg1"/>
                </a:solidFill>
                <a:latin typeface="Poppins"/>
                <a:cs typeface="Segoe UI"/>
              </a:rPr>
              <a:t> </a:t>
            </a:r>
            <a:r>
              <a:rPr lang="en-US" sz="1800">
                <a:solidFill>
                  <a:schemeClr val="bg1"/>
                </a:solidFill>
                <a:latin typeface="Poppins"/>
                <a:cs typeface="Poppins"/>
              </a:rPr>
              <a:t>Director, Arapahoe/Douglas Works!</a:t>
            </a:r>
            <a:endParaRPr lang="en-US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1800">
                <a:solidFill>
                  <a:schemeClr val="bg1"/>
                </a:solidFill>
                <a:latin typeface="Poppins"/>
                <a:cs typeface="Poppins"/>
              </a:rPr>
              <a:t>seaston@arapahoegov.com</a:t>
            </a:r>
          </a:p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bg1"/>
                </a:solidFill>
                <a:latin typeface="Poppins"/>
                <a:cs typeface="Segoe UI"/>
              </a:rPr>
              <a:t>Suzie Miller</a:t>
            </a:r>
            <a:r>
              <a:rPr lang="en-US" sz="2500">
                <a:solidFill>
                  <a:schemeClr val="bg1"/>
                </a:solidFill>
                <a:latin typeface="Poppins"/>
                <a:cs typeface="Segoe UI"/>
              </a:rPr>
              <a:t> </a:t>
            </a:r>
            <a:r>
              <a:rPr lang="en-US" sz="1800">
                <a:solidFill>
                  <a:schemeClr val="bg1"/>
                </a:solidFill>
                <a:latin typeface="Poppins"/>
                <a:cs typeface="Poppins"/>
              </a:rPr>
              <a:t>Director, Colorado Rural Workforce Consortium </a:t>
            </a:r>
          </a:p>
          <a:p>
            <a:pPr algn="l">
              <a:lnSpc>
                <a:spcPct val="120000"/>
              </a:lnSpc>
            </a:pPr>
            <a:r>
              <a:rPr lang="en-US" sz="1800">
                <a:solidFill>
                  <a:schemeClr val="bg1"/>
                </a:solidFill>
                <a:latin typeface="Poppins"/>
                <a:cs typeface="Poppins"/>
              </a:rPr>
              <a:t>suzie.miller@state.co.us</a:t>
            </a:r>
          </a:p>
          <a:p>
            <a:pPr algn="l"/>
            <a:endParaRPr lang="en-US" sz="2400">
              <a:solidFill>
                <a:schemeClr val="bg1"/>
              </a:solidFill>
              <a:latin typeface="Poppins"/>
              <a:cs typeface="Poppins"/>
            </a:endParaRPr>
          </a:p>
          <a:p>
            <a:pPr algn="l"/>
            <a:endParaRPr lang="en-US" sz="2400">
              <a:solidFill>
                <a:schemeClr val="bg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8239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C9656-BECF-F4AA-4E8F-E1B8766F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Welcome! 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21EE5D-B629-EA74-E39F-BD2A5A2B0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080018"/>
            <a:ext cx="6680059" cy="462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3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D4A6-8282-1F76-442D-574190C1F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solidFill>
                  <a:schemeClr val="tx2"/>
                </a:solidFill>
                <a:latin typeface="Poppins"/>
                <a:cs typeface="Calibri Light"/>
              </a:rPr>
              <a:t>Workforce Development Fundamentals  </a:t>
            </a:r>
            <a:br>
              <a:rPr lang="en-US" b="1">
                <a:latin typeface="Poppins"/>
                <a:cs typeface="Calibri Light"/>
              </a:rPr>
            </a:br>
            <a:endParaRPr lang="en-US" b="1">
              <a:solidFill>
                <a:schemeClr val="tx2"/>
              </a:solidFill>
              <a:latin typeface="Poppins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8F9B7-6A7D-0C62-DD41-4DE52FF2E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02" y="1945639"/>
            <a:ext cx="4853328" cy="50482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Statewide system comprised of 10 local workforce areas</a:t>
            </a:r>
          </a:p>
          <a:p>
            <a:r>
              <a:rPr lang="en-US">
                <a:cs typeface="Calibri"/>
              </a:rPr>
              <a:t>Funding streams </a:t>
            </a:r>
          </a:p>
          <a:p>
            <a:pPr lvl="1"/>
            <a:r>
              <a:rPr lang="en-US" b="1">
                <a:solidFill>
                  <a:schemeClr val="tx2"/>
                </a:solidFill>
                <a:cs typeface="Calibri"/>
              </a:rPr>
              <a:t>Workforce Innovation and Opportunity Act</a:t>
            </a:r>
            <a:r>
              <a:rPr lang="en-US">
                <a:cs typeface="Calibri"/>
              </a:rPr>
              <a:t> (WIOA) formula funds, supplemented with discretionary federal and state funds 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3" descr="Local Workforce Development Areas">
            <a:extLst>
              <a:ext uri="{FF2B5EF4-FFF2-40B4-BE49-F238E27FC236}">
                <a16:creationId xmlns:a16="http://schemas.microsoft.com/office/drawing/2014/main" id="{A559634C-8312-E850-8A69-25D1D825A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15" y="1704811"/>
            <a:ext cx="5974698" cy="37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14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2572F-EDFC-81AB-9226-0B0A5D2E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latin typeface="Poppins"/>
                <a:cs typeface="Calibri Light"/>
              </a:rPr>
              <a:t>Business Engagement</a:t>
            </a:r>
            <a:endParaRPr lang="en-US" b="1">
              <a:solidFill>
                <a:schemeClr val="tx2"/>
              </a:solidFill>
              <a:latin typeface="Poppin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BD2DF7-9928-6D7E-5522-AB1790F57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015" y="1825625"/>
            <a:ext cx="7667970" cy="4351338"/>
          </a:xfrm>
        </p:spPr>
      </p:pic>
    </p:spTree>
    <p:extLst>
      <p:ext uri="{BB962C8B-B14F-4D97-AF65-F5344CB8AC3E}">
        <p14:creationId xmlns:p14="http://schemas.microsoft.com/office/powerpoint/2010/main" val="122177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EA1D-9710-51F8-8203-BF6297618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latin typeface="Poppins"/>
                <a:cs typeface="Calibri Light"/>
              </a:rPr>
              <a:t>Business Engagement</a:t>
            </a:r>
            <a:endParaRPr lang="en-US" b="1">
              <a:solidFill>
                <a:schemeClr val="tx2"/>
              </a:solidFill>
              <a:latin typeface="Poppin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13AA8D-6CE4-3810-69FD-04F5C7E98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225" y="1825625"/>
            <a:ext cx="7673550" cy="4351338"/>
          </a:xfrm>
        </p:spPr>
      </p:pic>
    </p:spTree>
    <p:extLst>
      <p:ext uri="{BB962C8B-B14F-4D97-AF65-F5344CB8AC3E}">
        <p14:creationId xmlns:p14="http://schemas.microsoft.com/office/powerpoint/2010/main" val="345102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E735C-D45B-C9BD-BC64-4D32CB27D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Poppins"/>
                <a:cs typeface="Calibri Light"/>
              </a:rPr>
              <a:t>Sector Partnerships</a:t>
            </a:r>
            <a:endParaRPr lang="en-US" sz="4800" b="1">
              <a:solidFill>
                <a:schemeClr val="tx2"/>
              </a:solidFill>
              <a:latin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BB7E0-5BA4-576A-2E62-3DDB1FD8C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934" y="1422117"/>
            <a:ext cx="9359002" cy="478791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Sector partnerships are partnerships of business leaders, from the same industry and in a shared labor market region, who work with education, workforce development, economic development, and community organizations to address the workforce and other competitiveness needs of their industry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1900" b="1">
                <a:solidFill>
                  <a:schemeClr val="tx2"/>
                </a:solidFill>
                <a:cs typeface="Calibri" panose="020F0502020204030204"/>
              </a:rPr>
              <a:t>Colorado Sector Partnerships Include:</a:t>
            </a:r>
          </a:p>
          <a:p>
            <a:r>
              <a:rPr lang="en-US" sz="1800">
                <a:cs typeface="Calibri" panose="020F0502020204030204"/>
              </a:rPr>
              <a:t>Manufacturing</a:t>
            </a:r>
          </a:p>
          <a:p>
            <a:r>
              <a:rPr lang="en-US" sz="1800">
                <a:cs typeface="Calibri" panose="020F0502020204030204"/>
              </a:rPr>
              <a:t>Healthcare</a:t>
            </a:r>
          </a:p>
          <a:p>
            <a:r>
              <a:rPr lang="en-US" sz="1800">
                <a:cs typeface="Calibri" panose="020F0502020204030204"/>
              </a:rPr>
              <a:t>Hospitality</a:t>
            </a:r>
          </a:p>
          <a:p>
            <a:r>
              <a:rPr lang="en-US" sz="1800">
                <a:cs typeface="Calibri" panose="020F0502020204030204"/>
              </a:rPr>
              <a:t>Construction</a:t>
            </a:r>
          </a:p>
          <a:p>
            <a:r>
              <a:rPr lang="en-US" sz="1800">
                <a:cs typeface="Calibri" panose="020F0502020204030204"/>
              </a:rPr>
              <a:t>Tech Talent</a:t>
            </a:r>
          </a:p>
          <a:p>
            <a:r>
              <a:rPr lang="en-US" sz="1800">
                <a:cs typeface="Calibri" panose="020F0502020204030204"/>
              </a:rPr>
              <a:t>Aerospace</a:t>
            </a:r>
          </a:p>
          <a:p>
            <a:r>
              <a:rPr lang="en-US" sz="1800">
                <a:cs typeface="Calibri" panose="020F0502020204030204"/>
              </a:rPr>
              <a:t>Freight Industry</a:t>
            </a:r>
          </a:p>
          <a:p>
            <a:r>
              <a:rPr lang="en-US" sz="1800">
                <a:cs typeface="Calibri" panose="020F0502020204030204"/>
              </a:rPr>
              <a:t>Early Childhood Education</a:t>
            </a:r>
          </a:p>
          <a:p>
            <a:r>
              <a:rPr lang="en-US" sz="1800">
                <a:cs typeface="Calibri" panose="020F0502020204030204"/>
              </a:rPr>
              <a:t>Tree Care</a:t>
            </a:r>
          </a:p>
          <a:p>
            <a:r>
              <a:rPr lang="en-US" sz="1800">
                <a:cs typeface="Calibri" panose="020F0502020204030204"/>
              </a:rPr>
              <a:t>Retail</a:t>
            </a:r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7955E-EA98-A562-C77F-03C6427F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50" y="2324940"/>
            <a:ext cx="48387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76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6AE7-5DEA-9ACB-3FE1-FB83E957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4576" cy="1343283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  <a:latin typeface="Poppins"/>
                <a:cs typeface="Calibri Light"/>
              </a:rPr>
              <a:t>Success Through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3FE50-FDD7-BF9F-98D5-E038463EC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BEEAC-901E-9F3D-8A3E-72836AAC50BD}"/>
              </a:ext>
            </a:extLst>
          </p:cNvPr>
          <p:cNvSpPr txBox="1"/>
          <p:nvPr/>
        </p:nvSpPr>
        <p:spPr>
          <a:xfrm>
            <a:off x="923261" y="1561214"/>
            <a:ext cx="94771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hlinkClick r:id="rId2"/>
              </a:rPr>
              <a:t>Dr. Mordecai Brownlee, Power of Sector Partnerships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62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66B1-C074-EFDC-51E6-71B914E4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022" y="-348558"/>
            <a:ext cx="6822124" cy="1616203"/>
          </a:xfrm>
        </p:spPr>
        <p:txBody>
          <a:bodyPr anchor="b">
            <a:norm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Poppins"/>
                <a:cs typeface="Calibri Light"/>
              </a:rPr>
              <a:t>The Power of Collaborative Partnerships  </a:t>
            </a:r>
            <a:endParaRPr lang="en-US" sz="3200" b="1">
              <a:solidFill>
                <a:schemeClr val="tx2"/>
              </a:solidFill>
              <a:latin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C523D-CFA6-5EA6-B3A9-3133C3DE6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730" y="1482108"/>
            <a:ext cx="3431798" cy="45674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>
                <a:cs typeface="Calibri"/>
              </a:rPr>
              <a:t>Economic Development </a:t>
            </a:r>
          </a:p>
          <a:p>
            <a:r>
              <a:rPr lang="en-US" sz="1800">
                <a:cs typeface="Calibri"/>
              </a:rPr>
              <a:t>Chambers of Commerce </a:t>
            </a:r>
          </a:p>
          <a:p>
            <a:r>
              <a:rPr lang="en-US" sz="1800">
                <a:cs typeface="Calibri"/>
              </a:rPr>
              <a:t>Small Business Development Centers </a:t>
            </a:r>
          </a:p>
          <a:p>
            <a:r>
              <a:rPr lang="en-US" sz="1800">
                <a:cs typeface="Calibri"/>
              </a:rPr>
              <a:t>K-12 &amp; Post-Secondary </a:t>
            </a:r>
          </a:p>
          <a:p>
            <a:r>
              <a:rPr lang="en-US" sz="1800">
                <a:cs typeface="Calibri"/>
              </a:rPr>
              <a:t>Community-Based Organizations &amp; Nonprofits </a:t>
            </a:r>
          </a:p>
          <a:p>
            <a:r>
              <a:rPr lang="en-US" sz="1800">
                <a:cs typeface="Calibri"/>
              </a:rPr>
              <a:t>Veterans Services Organizations </a:t>
            </a:r>
          </a:p>
          <a:p>
            <a:r>
              <a:rPr lang="en-US" sz="1800">
                <a:cs typeface="Calibri"/>
              </a:rPr>
              <a:t>Unemployment Insurance </a:t>
            </a:r>
          </a:p>
          <a:p>
            <a:r>
              <a:rPr lang="en-US" sz="1800">
                <a:cs typeface="Calibri"/>
              </a:rPr>
              <a:t>Office of New Americans </a:t>
            </a:r>
          </a:p>
          <a:p>
            <a:r>
              <a:rPr lang="en-US" sz="1800">
                <a:cs typeface="Calibri"/>
              </a:rPr>
              <a:t>Division of Vocational Rehabilitation</a:t>
            </a:r>
          </a:p>
          <a:p>
            <a:r>
              <a:rPr lang="en-US" sz="1800">
                <a:cs typeface="Calibri"/>
              </a:rPr>
              <a:t>Justice-Involved Entities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D8A0C-D936-5A3C-D3F0-ABFD1CDCD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963" y="1261277"/>
            <a:ext cx="6389346" cy="434475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6944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830</Words>
  <Application>Microsoft Office PowerPoint</Application>
  <PresentationFormat>Widescreen</PresentationFormat>
  <Paragraphs>142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Arial,Sans-Serif</vt:lpstr>
      <vt:lpstr>Calibri</vt:lpstr>
      <vt:lpstr>Calibri Light</vt:lpstr>
      <vt:lpstr>Courier New</vt:lpstr>
      <vt:lpstr>Courier New,monospace</vt:lpstr>
      <vt:lpstr>Poppins</vt:lpstr>
      <vt:lpstr>Wingdings</vt:lpstr>
      <vt:lpstr>Office Theme</vt:lpstr>
      <vt:lpstr>Workforce Development </vt:lpstr>
      <vt:lpstr>What does Workforce Development Mean to You? </vt:lpstr>
      <vt:lpstr>Welcome! </vt:lpstr>
      <vt:lpstr>Workforce Development Fundamentals   </vt:lpstr>
      <vt:lpstr>Business Engagement</vt:lpstr>
      <vt:lpstr>Business Engagement</vt:lpstr>
      <vt:lpstr>Sector Partnerships</vt:lpstr>
      <vt:lpstr>Success Through Collaboration</vt:lpstr>
      <vt:lpstr>The Power of Collaborative Partnerships  </vt:lpstr>
      <vt:lpstr>An Economic Development Perspective</vt:lpstr>
      <vt:lpstr>Job Seeker Support</vt:lpstr>
      <vt:lpstr>Evolving Labor Market and Economy</vt:lpstr>
      <vt:lpstr>Evolving Dynamics</vt:lpstr>
      <vt:lpstr>Colorado's Unprecedented Labor Shortage</vt:lpstr>
      <vt:lpstr>Business Insights</vt:lpstr>
      <vt:lpstr>Why Workforce Development Matters</vt:lpstr>
      <vt:lpstr>The Economic Impact of the Colorado Workforce Development System </vt:lpstr>
      <vt:lpstr>Policy Shaping the Workforce Landscape</vt:lpstr>
      <vt:lpstr>Advocacy</vt:lpstr>
      <vt:lpstr>Engage and Make an Impact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WIOA Combined State Plan Local and Regional Town Hall July 1, 2024 – June 30, 2027</dc:title>
  <dc:creator>Nielsen, Todd J. - DEDO CUWA Director</dc:creator>
  <cp:lastModifiedBy>Sasha Easton</cp:lastModifiedBy>
  <cp:revision>26</cp:revision>
  <dcterms:created xsi:type="dcterms:W3CDTF">2024-04-15T17:51:32Z</dcterms:created>
  <dcterms:modified xsi:type="dcterms:W3CDTF">2024-06-04T23:07:29Z</dcterms:modified>
</cp:coreProperties>
</file>