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0"/>
  </p:notesMasterIdLst>
  <p:sldIdLst>
    <p:sldId id="257" r:id="rId5"/>
    <p:sldId id="445" r:id="rId6"/>
    <p:sldId id="282" r:id="rId7"/>
    <p:sldId id="444" r:id="rId8"/>
    <p:sldId id="44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8793F-362E-439B-8A21-5F4BD73774E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31825-9470-4E8D-B00C-BCCE1462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7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9a8fd01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9a8fd01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6F2F0-C5B0-4D9F-919A-C514C429A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FB79A-E733-4D37-ADEF-91B70CBA5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3CDE5-0CF3-4936-B656-CD9075AA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78E-60C1-43C7-B022-D6AB7350D9F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49D37-D236-46EC-B47C-AC66B2A7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F9E13-C445-4C73-9E08-1E740023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ECD6-2849-4013-962B-4B7378BE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7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2A598-03CC-487E-B2D7-86716F8E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3427B-56CA-4A46-B03A-D48047EBE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3469A-6830-41F3-B919-CEF7FD0AB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78E-60C1-43C7-B022-D6AB7350D9F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4BC49-81DA-4812-B8EC-202D81D7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3BE14-25D8-4723-AF8C-FAE9170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ECD6-2849-4013-962B-4B7378BE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8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039D36-FEA2-40A1-90A5-5CBD47173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F4150-3029-49E8-9635-9E977B0A0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6D9B6-2CD1-4E35-BF53-18466411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78E-60C1-43C7-B022-D6AB7350D9F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A07BD-7952-4E9C-AF70-33165495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5FA13-E91A-4544-A97F-C2D8D824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ECD6-2849-4013-962B-4B7378BE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8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-1" y="6196013"/>
            <a:ext cx="12192001" cy="6858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6356351"/>
            <a:ext cx="2743200" cy="365125"/>
          </a:xfrm>
        </p:spPr>
        <p:txBody>
          <a:bodyPr lIns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B4CF2829-64AF-0C49-AFD0-C4178DF73D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Westminster-Color-RGB-Horizontal.png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" y="6332919"/>
            <a:ext cx="2125332" cy="350199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534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City of Aurora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5802C7-AF47-4E32-8F60-C6B52BB0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49" y="365128"/>
            <a:ext cx="11183815" cy="9537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49" y="1512278"/>
            <a:ext cx="11183815" cy="4664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090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City of Aurora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5802C7-AF47-4E32-8F60-C6B52BB0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25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City of Aurora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5802C7-AF47-4E32-8F60-C6B52BB0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11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City of Aurora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5802C7-AF47-4E32-8F60-C6B52BB0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05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City of Aurora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5802C7-AF47-4E32-8F60-C6B52BB0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City of Aurora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5802C7-AF47-4E32-8F60-C6B52BB0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2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31C4-8FDC-4816-B3B5-EC2627E8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03513-E2A5-416C-8D5B-9668554F7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92D1B-0D44-4454-A9B5-A8C7C124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78E-60C1-43C7-B022-D6AB7350D9F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8806E-81EF-4FCC-A2F0-EF7B5522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8FFBE-CE45-4CE6-8786-CF7EB102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ECD6-2849-4013-962B-4B7378BE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13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City of Aurora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5802C7-AF47-4E32-8F60-C6B52BB0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53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City of Aurora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5802C7-AF47-4E32-8F60-C6B52BB0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51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City of Aurora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5802C7-AF47-4E32-8F60-C6B52BB0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16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6835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City of Aurora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5802C7-AF47-4E32-8F60-C6B52BB0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42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10995200" y="5661233"/>
            <a:ext cx="1196800" cy="1196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10995200" y="5661167"/>
            <a:ext cx="1196800" cy="11968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800" cy="12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05885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800" cy="1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4754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2248000"/>
            <a:ext cx="12192000" cy="46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/>
          <p:nvPr/>
        </p:nvSpPr>
        <p:spPr>
          <a:xfrm>
            <a:off x="0" y="2248000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3552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8000"/>
            <a:ext cx="12192000" cy="46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53332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6259000" y="2558767"/>
            <a:ext cx="53332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2610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875200"/>
            <a:ext cx="12192000" cy="598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6"/>
          <p:cNvSpPr/>
          <p:nvPr/>
        </p:nvSpPr>
        <p:spPr>
          <a:xfrm>
            <a:off x="0" y="875133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8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504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4368800" y="33"/>
            <a:ext cx="78232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7"/>
          <p:cNvSpPr/>
          <p:nvPr/>
        </p:nvSpPr>
        <p:spPr>
          <a:xfrm rot="-5400000">
            <a:off x="1012200" y="3356600"/>
            <a:ext cx="6858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915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10A6-E410-4EF4-B1C9-C646E06C1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D6E34-6D4D-4C7B-BC7D-DE05C9AD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1477D-9EF2-437A-AD48-073D4436C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78E-60C1-43C7-B022-D6AB7350D9F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7D53A-0DFD-4985-90A6-3697DF12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00BD4-40AD-47BF-96DC-23DA41CD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ECD6-2849-4013-962B-4B7378BE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25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53667" y="651000"/>
            <a:ext cx="8302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3180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9"/>
          <p:cNvSpPr/>
          <p:nvPr/>
        </p:nvSpPr>
        <p:spPr>
          <a:xfrm rot="5400000">
            <a:off x="2595233" y="3357000"/>
            <a:ext cx="68572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3425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12192000" cy="626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6163633"/>
            <a:ext cx="12192000" cy="98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6000" cy="5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4178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634000" y="1678033"/>
            <a:ext cx="10962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634000" y="4406167"/>
            <a:ext cx="10962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7997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8732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gradFill flip="none" rotWithShape="1">
          <a:gsLst>
            <a:gs pos="0">
              <a:schemeClr val="tx2"/>
            </a:gs>
            <a:gs pos="22000">
              <a:schemeClr val="tx2">
                <a:lumMod val="95000"/>
              </a:schemeClr>
            </a:gs>
            <a:gs pos="68000">
              <a:schemeClr val="tx2">
                <a:lumMod val="90000"/>
              </a:schemeClr>
            </a:gs>
            <a:gs pos="97000">
              <a:schemeClr val="tx2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2" y="5322616"/>
            <a:ext cx="7770471" cy="6858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2" y="6030119"/>
            <a:ext cx="7770471" cy="463279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9200" y="6030119"/>
            <a:ext cx="2743200" cy="463279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955947D7-D661-254E-A02E-DACD73D6CB78}" type="datetime2">
              <a:rPr lang="en-US" smtClean="0"/>
              <a:pPr/>
              <a:t>Monday, August 17, 2020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839200" y="5497514"/>
            <a:ext cx="2743200" cy="446087"/>
          </a:xfrm>
        </p:spPr>
        <p:txBody>
          <a:bodyPr anchor="b" anchorCtr="0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dirty="0"/>
              <a:t>Presented by [First Last]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1930" y="1310473"/>
            <a:ext cx="4568143" cy="26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34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">
    <p:bg>
      <p:bgPr>
        <a:gradFill>
          <a:gsLst>
            <a:gs pos="0">
              <a:schemeClr val="tx2"/>
            </a:gs>
            <a:gs pos="23000">
              <a:schemeClr val="tx2">
                <a:lumMod val="95000"/>
              </a:schemeClr>
            </a:gs>
            <a:gs pos="69000">
              <a:schemeClr val="tx2">
                <a:lumMod val="90000"/>
              </a:schemeClr>
            </a:gs>
            <a:gs pos="97000">
              <a:schemeClr val="tx2">
                <a:lumMod val="8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W-logo-watermark.png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7" r="50000"/>
          <a:stretch/>
        </p:blipFill>
        <p:spPr>
          <a:xfrm>
            <a:off x="8055980" y="-10667"/>
            <a:ext cx="4136571" cy="6868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603377"/>
            <a:ext cx="8684871" cy="285273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69969"/>
            <a:ext cx="8684871" cy="137363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F2829-64AF-0C49-AFD0-C4178DF73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49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-1" y="6196013"/>
            <a:ext cx="12192001" cy="6858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6356351"/>
            <a:ext cx="2743200" cy="365125"/>
          </a:xfrm>
        </p:spPr>
        <p:txBody>
          <a:bodyPr lIns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B4CF2829-64AF-0C49-AFD0-C4178DF73D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Westminster-Color-RGB-Horizontal.png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" y="6332919"/>
            <a:ext cx="2125332" cy="350199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493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(x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92261"/>
            <a:ext cx="53340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600200"/>
            <a:ext cx="5333999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1" y="6196013"/>
            <a:ext cx="12192001" cy="6858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6356351"/>
            <a:ext cx="2743200" cy="365125"/>
          </a:xfrm>
        </p:spPr>
        <p:txBody>
          <a:bodyPr lIns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B4CF2829-64AF-0C49-AFD0-C4178DF73D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Westminster-Color-RGB-Horizontal.png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" y="6332919"/>
            <a:ext cx="2125332" cy="35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58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427" y="381000"/>
            <a:ext cx="6866819" cy="5562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165" y="381000"/>
            <a:ext cx="3885235" cy="5562600"/>
          </a:xfrm>
          <a:solidFill>
            <a:schemeClr val="bg2"/>
          </a:solidFill>
        </p:spPr>
        <p:txBody>
          <a:bodyPr lIns="228600" tIns="228600" rIns="228600" bIns="228600"/>
          <a:lstStyle>
            <a:lvl1pPr marL="0" marR="0" indent="0" algn="l" defTabSz="914377" rtl="0" eaLnBrk="1" fontAlgn="ctr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1600" b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marL="0" marR="0" lvl="0" indent="0" algn="l" defTabSz="914377" rtl="0" eaLnBrk="1" fontAlgn="ctr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 flipV="1">
            <a:off x="-1" y="6196013"/>
            <a:ext cx="12192001" cy="6858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6356351"/>
            <a:ext cx="2743200" cy="365125"/>
          </a:xfrm>
        </p:spPr>
        <p:txBody>
          <a:bodyPr lIns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B4CF2829-64AF-0C49-AFD0-C4178DF73D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Westminster-Color-RGB-Horizontal.png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" y="6332919"/>
            <a:ext cx="2125332" cy="35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3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7167-49FD-489F-B381-72851C31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80154-39A7-425D-9665-96FADAE4C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4FEF0-BD41-4BC0-8954-EA028CC7A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C01CD-AE76-4662-8B68-612B64828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78E-60C1-43C7-B022-D6AB7350D9F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A4756-4113-4424-87A9-92BBDC969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A8EA2-EFE4-44F5-A097-A517BC97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ECD6-2849-4013-962B-4B7378BE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23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0427" y="381000"/>
            <a:ext cx="7086736" cy="55626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165" y="381000"/>
            <a:ext cx="3885235" cy="5562600"/>
          </a:xfrm>
          <a:solidFill>
            <a:schemeClr val="bg2"/>
          </a:solidFill>
        </p:spPr>
        <p:txBody>
          <a:bodyPr lIns="228600" tIns="228600" rIns="228600" bIns="228600"/>
          <a:lstStyle>
            <a:lvl1pPr marL="0" marR="0" indent="0" algn="l" defTabSz="914377" rtl="0" eaLnBrk="1" fontAlgn="ctr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1600" b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marL="0" marR="0" lvl="0" indent="0" algn="l" defTabSz="914377" rtl="0" eaLnBrk="1" fontAlgn="ctr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 flipV="1">
            <a:off x="-1" y="6196013"/>
            <a:ext cx="12192001" cy="6858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6356351"/>
            <a:ext cx="2743200" cy="365125"/>
          </a:xfrm>
        </p:spPr>
        <p:txBody>
          <a:bodyPr lIns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B4CF2829-64AF-0C49-AFD0-C4178DF73D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Westminster-Color-RGB-Horizontal.png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" y="6332919"/>
            <a:ext cx="2125332" cy="35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24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-1" y="6196013"/>
            <a:ext cx="12192001" cy="6858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6356351"/>
            <a:ext cx="2743200" cy="365125"/>
          </a:xfrm>
        </p:spPr>
        <p:txBody>
          <a:bodyPr lIns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B4CF2829-64AF-0C49-AFD0-C4178DF73D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Westminster-Color-RGB-Horizontal.png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" y="6332919"/>
            <a:ext cx="2125332" cy="35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0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64ED1-1B37-4740-B4EC-0855081E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835BA-5C55-4078-9CDA-C75266C74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ABC8F-864D-4CAE-9527-D0DB0904A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60D88A-54A6-41BC-828C-202E4803F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336F4-DFEE-45BC-A1DD-EE2D55191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0E4216-3CA1-4CB0-96A3-13A06755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78E-60C1-43C7-B022-D6AB7350D9F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D744C8-18D5-4943-B64F-996463F4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F496A9-8705-4447-91C0-F49206ED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ECD6-2849-4013-962B-4B7378BE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5EAC-B34A-46F6-80DE-BAB1AF95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5C9A1-94B8-4125-9728-C182F04F1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78E-60C1-43C7-B022-D6AB7350D9F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6A4FD-04C9-4EED-AB13-E49440CB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A9D1D-8F2E-4296-8447-FABF2A5A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ECD6-2849-4013-962B-4B7378BE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6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03997-067B-440F-9E7A-88EF49E2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78E-60C1-43C7-B022-D6AB7350D9F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8EEF04-81CC-4240-B053-D1281B3B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C7331-DEAE-4647-8D5A-BC0FD7EA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ECD6-2849-4013-962B-4B7378BE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2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8B483-9C60-4D0E-A2F4-3D627595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5EF82-5464-4C55-BED7-31E4D6CE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E00AC-6B0B-4083-990C-F2646EAD1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81392-9F50-452D-B642-2DB2728C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78E-60C1-43C7-B022-D6AB7350D9F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D727C-1239-492A-9DAB-4F256B98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4FF3F-24F7-4C5E-AC8A-3A823C8C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ECD6-2849-4013-962B-4B7378BE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B84F-CBDD-4582-874A-B116B29F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ABD1B-8C86-4BAA-8355-800EAC7D8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B4F6C-A6F8-43B9-AB1E-53D08D90F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5FA1A-2E34-4399-8F67-4E8B63C7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78E-60C1-43C7-B022-D6AB7350D9F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A76E9-CC90-40A5-9966-667227A6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07926-A513-4C72-A23E-9B686E00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ECD6-2849-4013-962B-4B7378BE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3561DB-7E6A-4BDD-85C3-2FED2F68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64E88-F854-4D9C-8C23-4B5BCA143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360CE-2377-44A8-848F-CF0DD56AB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5378E-60C1-43C7-B022-D6AB7350D9F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8DF33-C5C0-4DDB-A266-78347EF09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93ECB-4E19-4F99-AAE5-7AD9FCA59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8ECD6-2849-4013-962B-4B7378BE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38665" y="6558057"/>
            <a:ext cx="3027183" cy="2360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726154" y="6558055"/>
            <a:ext cx="3188676" cy="2360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946419" y="6558055"/>
            <a:ext cx="3188676" cy="237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9166687" y="6558055"/>
            <a:ext cx="3188676" cy="23608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5" descr="whitepattern.png"/>
          <p:cNvPicPr>
            <a:picLocks noChangeAspect="1"/>
          </p:cNvPicPr>
          <p:nvPr userDrawn="1"/>
        </p:nvPicPr>
        <p:blipFill rotWithShape="1">
          <a:blip r:embed="rId1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6365" r="6680" b="86822"/>
          <a:stretch/>
        </p:blipFill>
        <p:spPr>
          <a:xfrm>
            <a:off x="-23447" y="6176964"/>
            <a:ext cx="12308896" cy="684803"/>
          </a:xfrm>
          <a:prstGeom prst="rect">
            <a:avLst/>
          </a:prstGeom>
        </p:spPr>
      </p:pic>
      <p:pic>
        <p:nvPicPr>
          <p:cNvPr id="13" name="Picture 12" descr="Pattern.pn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30926" r="7534" b="39370"/>
          <a:stretch/>
        </p:blipFill>
        <p:spPr>
          <a:xfrm>
            <a:off x="-23447" y="2"/>
            <a:ext cx="12192000" cy="32521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80649" y="365125"/>
            <a:ext cx="11183815" cy="980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80649" y="1512278"/>
            <a:ext cx="11183815" cy="466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40330" y="6233958"/>
            <a:ext cx="10724383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Operating and Capital Improvement Budget</a:t>
            </a:r>
            <a:r>
              <a:rPr lang="en-US" sz="1051" baseline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| </a:t>
            </a:r>
            <a:r>
              <a:rPr lang="en-US" sz="1051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Ward Budget Meeting </a:t>
            </a:r>
            <a:endParaRPr lang="en-US" sz="105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4712" y="6506027"/>
            <a:ext cx="85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302A07-9043-444D-923E-C1E37110836B}" type="slidenum">
              <a:rPr lang="en-US" sz="16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552" y="5538435"/>
            <a:ext cx="1001448" cy="97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5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77426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10972800" cy="990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67844-918E-C04F-9AF4-258C48834E1D}" type="datetime2">
              <a:rPr lang="en-US" smtClean="0"/>
              <a:t>Monday, August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08872" y="6356351"/>
            <a:ext cx="13735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F2829-64AF-0C49-AFD0-C4178DF73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2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ftr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377" rtl="0" eaLnBrk="1" fontAlgn="ctr" latinLnBrk="0" hangingPunct="1">
        <a:lnSpc>
          <a:spcPct val="120000"/>
        </a:lnSpc>
        <a:spcBef>
          <a:spcPts val="400"/>
        </a:spcBef>
        <a:spcAft>
          <a:spcPts val="400"/>
        </a:spcAft>
        <a:buClrTx/>
        <a:buSzTx/>
        <a:buFont typeface="Arial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marR="0" indent="-347463" algn="l" defTabSz="914377" rtl="0" eaLnBrk="1" fontAlgn="ctr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tx2"/>
        </a:buClr>
        <a:buSzPct val="75000"/>
        <a:buFont typeface="LucidaGrande" charset="0"/>
        <a:buChar char="▶︎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16" marR="0" indent="-346066" algn="l" defTabSz="914377" rtl="0" eaLnBrk="1" fontAlgn="ctr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bg2"/>
        </a:buClr>
        <a:buSzPct val="75000"/>
        <a:buFont typeface="LucidaGrande" charset="0"/>
        <a:buChar char="▶︎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3154" marR="0" indent="-346066" algn="l" defTabSz="914377" rtl="0" eaLnBrk="1" fontAlgn="ctr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tx2"/>
        </a:buClr>
        <a:buSzPct val="75000"/>
        <a:buFont typeface=".HiraKakuInterface-W3" charset="-128"/>
        <a:buChar char="▷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105" marR="0" indent="-358766" algn="l" defTabSz="914377" rtl="0" eaLnBrk="1" fontAlgn="ctr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bg2"/>
        </a:buClr>
        <a:buSzPct val="75000"/>
        <a:buFont typeface=".HiraKakuInterface-W3" charset="-128"/>
        <a:buChar char="▷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F26B43"/>
          </p15:clr>
        </p15:guide>
        <p15:guide id="2" orient="horz" pos="86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pos="384">
          <p15:clr>
            <a:srgbClr val="F26B43"/>
          </p15:clr>
        </p15:guide>
        <p15:guide id="6" pos="3744">
          <p15:clr>
            <a:srgbClr val="F26B43"/>
          </p15:clr>
        </p15:guide>
        <p15:guide id="7" pos="3936">
          <p15:clr>
            <a:srgbClr val="F26B43"/>
          </p15:clr>
        </p15:guide>
        <p15:guide id="8" pos="7296">
          <p15:clr>
            <a:srgbClr val="F26B43"/>
          </p15:clr>
        </p15:guide>
        <p15:guide id="9" orient="horz" pos="3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F61A9-7FA7-49AD-8180-1537FE75A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8144"/>
            <a:ext cx="10515600" cy="1325563"/>
          </a:xfrm>
        </p:spPr>
        <p:txBody>
          <a:bodyPr/>
          <a:lstStyle/>
          <a:p>
            <a:r>
              <a:rPr lang="en-US" dirty="0">
                <a:latin typeface="Bahnschrift SemiBold" panose="020B0502040204020203" pitchFamily="34" charset="0"/>
              </a:rPr>
              <a:t>C.A.R.E.S. Funding Allocation Plans in Three Metro Area 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5168B-58AC-46A3-A890-0CCCF2A3F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499" y="2691899"/>
            <a:ext cx="54663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Westminster</a:t>
            </a:r>
          </a:p>
          <a:p>
            <a:pPr marL="0" indent="0">
              <a:buNone/>
            </a:pPr>
            <a:r>
              <a:rPr lang="en-US" sz="3600" dirty="0"/>
              <a:t>Arvada </a:t>
            </a:r>
          </a:p>
          <a:p>
            <a:pPr marL="0" indent="0">
              <a:buNone/>
            </a:pPr>
            <a:r>
              <a:rPr lang="en-US" sz="3600" dirty="0"/>
              <a:t>Aurora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73938-7C61-4CB2-A174-51275AC99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973" y="3647975"/>
            <a:ext cx="5810497" cy="29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CARES/CRF Funds – Appropriation  $9 million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B4CF2829-64AF-0C49-AFD0-C4178DF73D6C}" type="slidenum">
              <a:rPr lang="en-US">
                <a:solidFill>
                  <a:srgbClr val="FFFFFF"/>
                </a:solidFill>
                <a:latin typeface="Montserrat Regular" panose="020B0604020202020204"/>
              </a:rPr>
              <a:pPr defTabSz="914377">
                <a:defRPr/>
              </a:pPr>
              <a:t>2</a:t>
            </a:fld>
            <a:endParaRPr lang="en-US">
              <a:solidFill>
                <a:srgbClr val="FFFFFF"/>
              </a:solidFill>
              <a:latin typeface="Montserrat Regular" panose="020B060402020202020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b="1" dirty="0"/>
              <a:t>Ordinance authorizes the following guidelines and estimates of expenses for each area:</a:t>
            </a:r>
            <a:br>
              <a:rPr lang="en-US" sz="2600" b="1" dirty="0"/>
            </a:br>
            <a:endParaRPr lang="en-US" sz="2600" b="1" dirty="0"/>
          </a:p>
          <a:p>
            <a:pPr marL="457189" indent="-457189"/>
            <a:r>
              <a:rPr lang="en-US" sz="2600" u="sng" dirty="0"/>
              <a:t>Economic Recovery</a:t>
            </a:r>
            <a:r>
              <a:rPr lang="en-US" sz="2600" dirty="0"/>
              <a:t>: Aid in the recovery of our local economy by providing businesses with grants and other support. </a:t>
            </a:r>
            <a:r>
              <a:rPr lang="en-US" sz="2600" b="1" dirty="0"/>
              <a:t>($4,000,000)</a:t>
            </a:r>
          </a:p>
          <a:p>
            <a:pPr marL="457189" indent="-457189"/>
            <a:r>
              <a:rPr lang="en-US" sz="2600" u="sng" dirty="0"/>
              <a:t>Social Recovery</a:t>
            </a:r>
            <a:r>
              <a:rPr lang="en-US" sz="2600" dirty="0"/>
              <a:t>: Aid in recovery of the quality of life in Westminster by providing programs that rebuild community connections and promote wellness. </a:t>
            </a:r>
            <a:r>
              <a:rPr lang="en-US" sz="2600" b="1" dirty="0"/>
              <a:t>($728,448)</a:t>
            </a:r>
          </a:p>
          <a:p>
            <a:pPr marL="457189" indent="-457189"/>
            <a:r>
              <a:rPr lang="en-US" sz="2600" u="sng" dirty="0"/>
              <a:t>People and Programs Serving People</a:t>
            </a:r>
            <a:r>
              <a:rPr lang="en-US" sz="2600" dirty="0"/>
              <a:t>:  Provide and help partners supply housing and food security to vulnerable and impacted populations. </a:t>
            </a:r>
            <a:r>
              <a:rPr lang="en-US" sz="2600" b="1" dirty="0"/>
              <a:t>($750,000)</a:t>
            </a:r>
          </a:p>
          <a:p>
            <a:pPr marL="457189" indent="-457189"/>
            <a:r>
              <a:rPr lang="en-US" sz="2600" u="sng" dirty="0"/>
              <a:t>Local Government Recovery</a:t>
            </a:r>
            <a:r>
              <a:rPr lang="en-US" sz="2600" dirty="0"/>
              <a:t>: Help City employees and visitors respond to changing work environments in an innovative way that ensures the health and safety of all. </a:t>
            </a:r>
            <a:r>
              <a:rPr lang="en-US" sz="2600" b="1" dirty="0"/>
              <a:t>($3,500,000)</a:t>
            </a:r>
          </a:p>
        </p:txBody>
      </p:sp>
    </p:spTree>
    <p:extLst>
      <p:ext uri="{BB962C8B-B14F-4D97-AF65-F5344CB8AC3E}">
        <p14:creationId xmlns:p14="http://schemas.microsoft.com/office/powerpoint/2010/main" val="338356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Uses for Funds by Focus Area  $9 million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B4CF2829-64AF-0C49-AFD0-C4178DF73D6C}" type="slidenum">
              <a:rPr lang="en-US">
                <a:solidFill>
                  <a:srgbClr val="FFFFFF"/>
                </a:solidFill>
                <a:latin typeface="Montserrat Regular" panose="020B0604020202020204"/>
              </a:rPr>
              <a:pPr defTabSz="914377">
                <a:defRPr/>
              </a:pPr>
              <a:t>3</a:t>
            </a:fld>
            <a:endParaRPr lang="en-US">
              <a:solidFill>
                <a:srgbClr val="FFFFFF"/>
              </a:solidFill>
              <a:latin typeface="Montserrat Regular" panose="020B060402020202020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600" u="sng" dirty="0"/>
              <a:t>Economic Recovery ($4,000,000)</a:t>
            </a:r>
            <a:r>
              <a:rPr lang="en-US" sz="2600" dirty="0"/>
              <a:t>: 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en-US" sz="2000" dirty="0"/>
              <a:t>Reimbursement of </a:t>
            </a:r>
            <a:r>
              <a:rPr lang="en-US" sz="2000" dirty="0" err="1"/>
              <a:t>WestyRISE</a:t>
            </a:r>
            <a:r>
              <a:rPr lang="en-US" sz="2000" dirty="0"/>
              <a:t> Small Business Grant Program ($1.5M)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en-US" sz="2000" dirty="0"/>
              <a:t>Additional business assistance such as facility modification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en-US" sz="2000" dirty="0"/>
              <a:t>PPE for businesses to give to customers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600" u="sng" dirty="0"/>
              <a:t>Social Recovery ($728,448)</a:t>
            </a:r>
            <a:r>
              <a:rPr lang="en-US" sz="2600" dirty="0"/>
              <a:t>: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en-US" sz="2000" dirty="0"/>
              <a:t>Mobile library and computer kiosks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en-US" sz="2000" dirty="0"/>
              <a:t>Self-serve recreation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600" u="sng" dirty="0"/>
              <a:t>People and Programs Serving People ($750,000)</a:t>
            </a:r>
            <a:r>
              <a:rPr lang="en-US" sz="2600" dirty="0"/>
              <a:t>:  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en-US" sz="2000" dirty="0"/>
              <a:t>Housing assistance and food security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en-US" sz="2000" dirty="0"/>
              <a:t>PPE for public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600" u="sng" dirty="0"/>
              <a:t>Local Government Recovery ($3,500,000)</a:t>
            </a:r>
            <a:r>
              <a:rPr lang="en-US" sz="2600" dirty="0"/>
              <a:t>: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en-US" sz="2000" dirty="0"/>
              <a:t>Hazard pay and salaries for public safety employees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en-US" sz="2000" dirty="0"/>
              <a:t>Facility modifications and PPE for employees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en-US" sz="2000" dirty="0"/>
              <a:t>Telecommuting solutions</a:t>
            </a:r>
          </a:p>
        </p:txBody>
      </p:sp>
    </p:spTree>
    <p:extLst>
      <p:ext uri="{BB962C8B-B14F-4D97-AF65-F5344CB8AC3E}">
        <p14:creationId xmlns:p14="http://schemas.microsoft.com/office/powerpoint/2010/main" val="277909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Where we are today  $9.45</a:t>
            </a:r>
            <a:r>
              <a:rPr lang="en-US" dirty="0"/>
              <a:t>M</a:t>
            </a:r>
            <a:endParaRPr dirty="0"/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2267" y="5706402"/>
            <a:ext cx="759733" cy="903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5" name="Google Shape;95;p16"/>
          <p:cNvGraphicFramePr/>
          <p:nvPr/>
        </p:nvGraphicFramePr>
        <p:xfrm>
          <a:off x="629200" y="2590800"/>
          <a:ext cx="4038600" cy="1600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SUPPORT FOR BUSINESS</a:t>
                      </a:r>
                      <a:endParaRPr sz="1300" b="1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$5,717,000</a:t>
                      </a:r>
                      <a:endParaRPr sz="1300" b="1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Small business loans/grants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$2,500,000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Business incentive program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$2,000,000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Olde Town/BID support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$175,000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PPE/Safety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$622,000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Chamber/Visitors Center programs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$420,000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6" name="Google Shape;96;p16"/>
          <p:cNvGraphicFramePr/>
          <p:nvPr/>
        </p:nvGraphicFramePr>
        <p:xfrm>
          <a:off x="629200" y="4539901"/>
          <a:ext cx="4038600" cy="1866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SUPPORT FOR NON-PROFITS</a:t>
                      </a:r>
                      <a:endParaRPr sz="1300" b="1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$1,270,500</a:t>
                      </a:r>
                      <a:endParaRPr sz="1300" b="1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APEX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$431,000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Highland Hills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$234,000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Foothills Animal Shelter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$100,000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AFPD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$50,000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Community First Foundation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$250,000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Arvada Center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$205,500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7" name="Google Shape;97;p16"/>
          <p:cNvGraphicFramePr/>
          <p:nvPr/>
        </p:nvGraphicFramePr>
        <p:xfrm>
          <a:off x="6030233" y="2590801"/>
          <a:ext cx="4038600" cy="1333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SUPPORT FOR RESIDENTS</a:t>
                      </a:r>
                      <a:endParaRPr sz="1300" b="1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$1,056,000</a:t>
                      </a:r>
                      <a:endParaRPr sz="1300" b="1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Renter and mortgage relief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$725,000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Shelter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$31,000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Additional support for navigator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$50,000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Homeless family support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$250,000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8" name="Google Shape;98;p16"/>
          <p:cNvGraphicFramePr/>
          <p:nvPr/>
        </p:nvGraphicFramePr>
        <p:xfrm>
          <a:off x="6096000" y="4570034"/>
          <a:ext cx="4038600" cy="1765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SUPPORT FOR INTERNAL CITY</a:t>
                      </a:r>
                      <a:endParaRPr sz="1300" b="1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$1,026,163</a:t>
                      </a:r>
                      <a:endParaRPr sz="1300" b="1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PPE, safety, cleaning, temperature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$556,869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Technology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$360,544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Unemployment, sick, EFMLA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$108,750</a:t>
                      </a:r>
                      <a:endParaRPr sz="13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19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RESERVED FOR FUTURE</a:t>
                      </a:r>
                      <a:endParaRPr sz="1300" b="1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$385,083</a:t>
                      </a:r>
                      <a:endParaRPr sz="1300" b="1"/>
                    </a:p>
                  </a:txBody>
                  <a:tcPr marL="38100" marR="38100" marT="25400" marB="2540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326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A Book">
      <a:dk1>
        <a:sysClr val="windowText" lastClr="000000"/>
      </a:dk1>
      <a:lt1>
        <a:srgbClr val="FFFFFF"/>
      </a:lt1>
      <a:dk2>
        <a:srgbClr val="744F28"/>
      </a:dk2>
      <a:lt2>
        <a:srgbClr val="C5B9AC"/>
      </a:lt2>
      <a:accent1>
        <a:srgbClr val="B33D26"/>
      </a:accent1>
      <a:accent2>
        <a:srgbClr val="63B1BC"/>
      </a:accent2>
      <a:accent3>
        <a:srgbClr val="78D64B"/>
      </a:accent3>
      <a:accent4>
        <a:srgbClr val="FF6900"/>
      </a:accent4>
      <a:accent5>
        <a:srgbClr val="5F259F"/>
      </a:accent5>
      <a:accent6>
        <a:srgbClr val="F0B323"/>
      </a:accent6>
      <a:hlink>
        <a:srgbClr val="54585A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avy">
  <a:themeElements>
    <a:clrScheme name="Westminster Conservative">
      <a:dk1>
        <a:srgbClr val="555759"/>
      </a:dk1>
      <a:lt1>
        <a:srgbClr val="FFFFFF"/>
      </a:lt1>
      <a:dk2>
        <a:srgbClr val="0B3A5B"/>
      </a:dk2>
      <a:lt2>
        <a:srgbClr val="E7E6E6"/>
      </a:lt2>
      <a:accent1>
        <a:srgbClr val="008996"/>
      </a:accent1>
      <a:accent2>
        <a:srgbClr val="00657F"/>
      </a:accent2>
      <a:accent3>
        <a:srgbClr val="684258"/>
      </a:accent3>
      <a:accent4>
        <a:srgbClr val="AFCFDA"/>
      </a:accent4>
      <a:accent5>
        <a:srgbClr val="F2E3B1"/>
      </a:accent5>
      <a:accent6>
        <a:srgbClr val="B2A77C"/>
      </a:accent6>
      <a:hlink>
        <a:srgbClr val="008996"/>
      </a:hlink>
      <a:folHlink>
        <a:srgbClr val="00657F"/>
      </a:folHlink>
    </a:clrScheme>
    <a:fontScheme name="Montserrat">
      <a:majorFont>
        <a:latin typeface="Montserrat Bold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Montserrat Regula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W7957-CityPPT-Template-R1" id="{C319E1E0-21A4-0F42-9FEB-834150DDA945}" vid="{9DCAB6F9-D646-4A4B-B02C-EE360CD8CCF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366</Words>
  <Application>Microsoft Office PowerPoint</Application>
  <PresentationFormat>Widescreen</PresentationFormat>
  <Paragraphs>74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.HiraKakuInterface-W3</vt:lpstr>
      <vt:lpstr>Arial</vt:lpstr>
      <vt:lpstr>Bahnschrift SemiBold</vt:lpstr>
      <vt:lpstr>Calibri</vt:lpstr>
      <vt:lpstr>Calibri Light</vt:lpstr>
      <vt:lpstr>LucidaGrande</vt:lpstr>
      <vt:lpstr>Montserrat Bold</vt:lpstr>
      <vt:lpstr>Montserrat Regular</vt:lpstr>
      <vt:lpstr>Roboto</vt:lpstr>
      <vt:lpstr>Verdana</vt:lpstr>
      <vt:lpstr>Office Theme</vt:lpstr>
      <vt:lpstr>Custom Design</vt:lpstr>
      <vt:lpstr>Material</vt:lpstr>
      <vt:lpstr>Navy</vt:lpstr>
      <vt:lpstr>C.A.R.E.S. Funding Allocation Plans in Three Metro Area Cities</vt:lpstr>
      <vt:lpstr>CARES/CRF Funds – Appropriation  $9 million</vt:lpstr>
      <vt:lpstr>Potential Uses for Funds by Focus Area  $9 million</vt:lpstr>
      <vt:lpstr>Where we are today  $9.45M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C.A.R.E.S. Funding Allocation Plans in Three Metro Area Cities</dc:title>
  <dc:creator>Alan Krcmarik</dc:creator>
  <cp:lastModifiedBy>Daphne Gervais</cp:lastModifiedBy>
  <cp:revision>2</cp:revision>
  <dcterms:created xsi:type="dcterms:W3CDTF">2020-06-25T15:28:20Z</dcterms:created>
  <dcterms:modified xsi:type="dcterms:W3CDTF">2020-08-17T18:42:28Z</dcterms:modified>
</cp:coreProperties>
</file>