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514702af9_0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514702af9_0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402d4a6c9_38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402d4a6c9_38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district public health agencies, may be more than one body that approves the plan, or the counties can work together to determine what local body will be the approver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402d4a6c9_7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402d4a6c9_7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EO requires low case counts or 14 consecutive days of decline in cases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6d149c20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6d149c20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variances will be considered for PHO 20-29 Voluntary and Elective Surgeries and Procedures, reductions to protections for vulnerable individuals, or broad requests for a variance of the entire order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covid19.colorado.gov/safer-at-home/local-orders-varian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943550" y="900250"/>
            <a:ext cx="565800" cy="2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-38825" y="0"/>
            <a:ext cx="91440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631500" y="0"/>
            <a:ext cx="721470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88C"/>
              </a:buClr>
              <a:buSzPts val="3300"/>
              <a:buFont typeface="Trebuchet MS"/>
              <a:buNone/>
            </a:pPr>
            <a:r>
              <a:rPr lang="en" sz="20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Safer at Home Public Health Order 20-28</a:t>
            </a:r>
            <a:endParaRPr sz="2000" b="1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284250" y="484400"/>
            <a:ext cx="8578800" cy="39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Key principles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rebuchet MS"/>
              <a:buChar char="●"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Restaurants and bars remain closed to in-person service, and venues that allow for large gatherings, such as movie theaters, remain closed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rebuchet MS"/>
              <a:buChar char="●"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Critical businesses remain the same, authorizing some business not on the critical list to reopen if they meet specific requirements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rebuchet MS"/>
              <a:buChar char="○"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Retail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rebuchet MS"/>
              <a:buChar char="○"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Field services, including real estate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rebuchet MS"/>
              <a:buChar char="○"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Office-based businesses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rebuchet MS"/>
              <a:buChar char="○"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Personal services, e.g.  personal beauty services, massage therapists, dog groomers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rebuchet MS"/>
              <a:buChar char="○"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Limited healthcare settings, e.g. acupuncturists, chiropractors, optometry, physical therapy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rebuchet MS"/>
              <a:buChar char="●"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All businesses and government functions must meet minimum standards pertaining to disease prevention measures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rebuchet MS"/>
              <a:buChar char="●"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Medical, dental, and veterinary services are addressed in a separate public health order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33300" y="88775"/>
            <a:ext cx="8278500" cy="5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002868"/>
                </a:solidFill>
                <a:latin typeface="Trebuchet MS"/>
                <a:ea typeface="Trebuchet MS"/>
                <a:cs typeface="Trebuchet MS"/>
                <a:sym typeface="Trebuchet MS"/>
              </a:rPr>
              <a:t>LOCAL GOVERNMENTS: THREE OPTIONS - BUSINESSES: LOCAL RULES</a:t>
            </a:r>
            <a:endParaRPr sz="2000" b="1">
              <a:solidFill>
                <a:srgbClr val="0028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2815050" y="2203475"/>
            <a:ext cx="2813700" cy="23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5275" algn="just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rebuchet MS"/>
              <a:buChar char="●"/>
            </a:pPr>
            <a:r>
              <a:rPr lang="en" sz="105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Going farther than the state, including but not limited to stay at home orders or additional protective measures. </a:t>
            </a:r>
            <a:endParaRPr sz="105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5585675" y="2225825"/>
            <a:ext cx="3329100" cy="21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5275" algn="just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rebuchet MS"/>
              <a:buChar char="●"/>
            </a:pPr>
            <a:r>
              <a:rPr lang="en" sz="105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To relax guidelines further than the state, local governments need to have very low case counts and/or demonstrate proof of 14 consecutive days of decline of infection of COVID-19 in the jurisdiction.</a:t>
            </a:r>
            <a:endParaRPr sz="105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5275" algn="just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rebuchet MS"/>
              <a:buChar char="●"/>
            </a:pPr>
            <a:r>
              <a:rPr lang="en" sz="105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The application must include a written COVID-19 suppression plan approved by the appropriate local public health authority. all hospitals within the jurisdiction and elected leadership.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47825" y="2279675"/>
            <a:ext cx="2813700" cy="21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527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rebuchet MS"/>
              <a:buChar char="●"/>
            </a:pPr>
            <a:r>
              <a:rPr lang="en" sz="105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Implement the guidelines of Safer at Home to match the state</a:t>
            </a:r>
            <a:endParaRPr sz="105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1897" y="799400"/>
            <a:ext cx="765550" cy="76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60625" y="799400"/>
            <a:ext cx="765550" cy="76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56050" y="799400"/>
            <a:ext cx="765550" cy="76555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-73675" y="1564950"/>
            <a:ext cx="3154500" cy="4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MATCH THE STATE GUIDELINES</a:t>
            </a:r>
            <a:endParaRPr sz="1800" b="1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2854100" y="1564956"/>
            <a:ext cx="3056700" cy="6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MORE PROTECTIONS</a:t>
            </a:r>
            <a:endParaRPr sz="1800" b="1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5934275" y="1564950"/>
            <a:ext cx="3056700" cy="4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LOCAL FLEXIBILITY</a:t>
            </a:r>
            <a:endParaRPr sz="1800" b="1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4943550" y="900250"/>
            <a:ext cx="565800" cy="2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-38825" y="0"/>
            <a:ext cx="91440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628650" y="-10715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88C"/>
              </a:buClr>
              <a:buSzPts val="3300"/>
              <a:buFont typeface="Trebuchet MS"/>
              <a:buNone/>
            </a:pPr>
            <a:r>
              <a:rPr lang="en" sz="20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EXECUTIVE ORDER - SAFER AT HOME</a:t>
            </a:r>
            <a:endParaRPr sz="2000" b="1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284250" y="484400"/>
            <a:ext cx="8578800" cy="8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Safer at Home will include a local variance process that allows communities to tailor social distancing policies to local conditions to promote community wellness and economic stability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Any county may apply for a variance from part or all of the Executive Order if it meets the following criteria and submits an alternative COVID-19 suppression plan to be approved or denied by CDPHE: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1)      The local public health agency endorses the alternative plan;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2)      Local hospitals can verify that they have the capacity to serve all people needing their care; and; 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3)      The county commissioners (or other county-level governing body) vote affirmatively to adopt the alternative plan in place of the Safer At Home Executive Order.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Local conditions to be considered in variance process: (a) low number of new cases per day; (b) cases declining for the past 14 days; (c) high and increasing or stable doubling time of cases; and (d) having an early warning system in place to swiftly detect an increase in community spread to prevent a breach of local hospital system capacity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/>
        </p:nvSpPr>
        <p:spPr>
          <a:xfrm>
            <a:off x="4943550" y="900250"/>
            <a:ext cx="565800" cy="2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7"/>
          <p:cNvSpPr txBox="1"/>
          <p:nvPr/>
        </p:nvSpPr>
        <p:spPr>
          <a:xfrm>
            <a:off x="-38825" y="0"/>
            <a:ext cx="91440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628650" y="-10715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88C"/>
              </a:buClr>
              <a:buSzPts val="3300"/>
              <a:buFont typeface="Trebuchet MS"/>
              <a:buNone/>
            </a:pPr>
            <a:r>
              <a:rPr lang="en" sz="2000" b="1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LOCAL VARIANCES</a:t>
            </a:r>
            <a:endParaRPr sz="2000" b="1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148325" y="38700"/>
            <a:ext cx="8956800" cy="44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To apply to CDPHE for a local variance from the Safer at Home requirements, counties need to: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1)	Specifically identify each provision of the executive order or public health order for which a variance is sought and propose alternate restrictions that meet the intent of the orders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2)	Create a COVID-19 suppression plan that contains information addressing all of the following: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a)	Provide data concerning the prevalence of COVID 19 within the county</a:t>
            </a:r>
            <a:r>
              <a:rPr lang="en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demonstrates that COVID 19 cases are low enough to be contained by an epidemiological response,  </a:t>
            </a:r>
            <a:r>
              <a:rPr lang="en" sz="11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b)      Local hospitals verify that they have the capacity to serve all people needing their care,  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c)      A description of the local containment measures proposed, and 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d)	Identify the conditions that will be used to determine whether the variance is providing protection equal to the public health order, and the triggers for tightening restrictions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FFD700"/>
                </a:solidFill>
                <a:latin typeface="Trebuchet MS"/>
                <a:ea typeface="Trebuchet MS"/>
                <a:cs typeface="Trebuchet MS"/>
                <a:sym typeface="Trebuchet MS"/>
              </a:rPr>
              <a:t>Use CDPHE’s online variance application process at </a:t>
            </a:r>
            <a:r>
              <a:rPr lang="en" sz="1100" b="1" u="sng">
                <a:solidFill>
                  <a:srgbClr val="FFD700"/>
                </a:solidFill>
                <a:hlinkClick r:id="rId4"/>
              </a:rPr>
              <a:t>https://covid19.colorado.gov/safer-at-home/local-orders-variances</a:t>
            </a:r>
            <a:endParaRPr b="1" u="sng">
              <a:solidFill>
                <a:srgbClr val="FFD7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695</Words>
  <Application>Microsoft Office PowerPoint</Application>
  <PresentationFormat>On-screen Show (16:9)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Simple Light</vt:lpstr>
      <vt:lpstr>Safer at Home Public Health Order 20-28</vt:lpstr>
      <vt:lpstr>PowerPoint Presentation</vt:lpstr>
      <vt:lpstr>EXECUTIVE ORDER - SAFER AT HOME</vt:lpstr>
      <vt:lpstr>LOCAL VARIANCES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Safer at Home Public Health Order 20-28</dc:title>
  <dc:creator>Hause, Ann M.</dc:creator>
  <cp:lastModifiedBy>Daphne Gervais</cp:lastModifiedBy>
  <cp:revision>1</cp:revision>
  <dcterms:modified xsi:type="dcterms:W3CDTF">2020-05-15T17:19:33Z</dcterms:modified>
</cp:coreProperties>
</file>