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3296d5b42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3296d5b42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3296d5b42_0_4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3296d5b42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Becky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3296d5b4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3296d5b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Becky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3296d5b42_0_3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3296d5b42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3296d5b42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3296d5b42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3296d5b42_1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3296d5b42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Becky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3296d5b42_0_4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3296d5b42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3296d5b42_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3296d5b42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83296d5b42_1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83296d5b42_1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Becky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3296d5b42_1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3296d5b42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Becky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3296d5b42_1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3296d5b42_1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Becky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3296d5b42_1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3296d5b42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Becky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3296d5b42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3296d5b42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3296d5b42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3296d5b42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3296d5b42_1_3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3296d5b42_1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hyperlink" Target="https://docs.google.com/document/d/16xLcV9KhTuoqWUsk4BUcuPXFE8DTHTmIVhnHQo6WYwo/edit#heading=h.sajsr5gue2r" TargetMode="External"/><Relationship Id="rId3" Type="http://schemas.openxmlformats.org/officeDocument/2006/relationships/hyperlink" Target="https://docs.google.com/document/d/16xLcV9KhTuoqWUsk4BUcuPXFE8DTHTmIVhnHQo6WYwo/edit#heading=h.2gckwi5r9ebm" TargetMode="External"/><Relationship Id="rId7" Type="http://schemas.openxmlformats.org/officeDocument/2006/relationships/hyperlink" Target="https://docs.google.com/document/d/16xLcV9KhTuoqWUsk4BUcuPXFE8DTHTmIVhnHQo6WYwo/edit#heading=h.z37d54fb25lz"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docs.google.com/document/d/16xLcV9KhTuoqWUsk4BUcuPXFE8DTHTmIVhnHQo6WYwo/edit#heading=h.ezpm8jmguaov" TargetMode="External"/><Relationship Id="rId5" Type="http://schemas.openxmlformats.org/officeDocument/2006/relationships/hyperlink" Target="https://docs.google.com/document/d/16xLcV9KhTuoqWUsk4BUcuPXFE8DTHTmIVhnHQo6WYwo/edit#heading=h.ayolmauk0cmc" TargetMode="External"/><Relationship Id="rId10" Type="http://schemas.openxmlformats.org/officeDocument/2006/relationships/image" Target="../media/image2.png"/><Relationship Id="rId4" Type="http://schemas.openxmlformats.org/officeDocument/2006/relationships/hyperlink" Target="https://docs.google.com/document/d/16xLcV9KhTuoqWUsk4BUcuPXFE8DTHTmIVhnHQo6WYwo/edit#heading=h.p5uu3g9u01rm" TargetMode="Externa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2855600"/>
            <a:ext cx="8520600" cy="154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a:t>Adams County COVID-19</a:t>
            </a:r>
            <a:br>
              <a:rPr lang="en" sz="3500"/>
            </a:br>
            <a:r>
              <a:rPr lang="en" sz="3500"/>
              <a:t>Response and Recovery</a:t>
            </a:r>
            <a:endParaRPr sz="3500"/>
          </a:p>
          <a:p>
            <a:pPr marL="0" lvl="0" indent="0" algn="ctr" rtl="0">
              <a:spcBef>
                <a:spcPts val="1000"/>
              </a:spcBef>
              <a:spcAft>
                <a:spcPts val="1000"/>
              </a:spcAft>
              <a:buNone/>
            </a:pPr>
            <a:r>
              <a:rPr lang="en" sz="2400" b="1"/>
              <a:t>CCI Webinar | </a:t>
            </a:r>
            <a:r>
              <a:rPr lang="en" sz="2400"/>
              <a:t>April 9, 2020</a:t>
            </a:r>
            <a:endParaRPr sz="2400"/>
          </a:p>
        </p:txBody>
      </p:sp>
      <p:pic>
        <p:nvPicPr>
          <p:cNvPr id="55" name="Google Shape;55;p13"/>
          <p:cNvPicPr preferRelativeResize="0"/>
          <p:nvPr/>
        </p:nvPicPr>
        <p:blipFill>
          <a:blip r:embed="rId3">
            <a:alphaModFix/>
          </a:blip>
          <a:stretch>
            <a:fillRect/>
          </a:stretch>
        </p:blipFill>
        <p:spPr>
          <a:xfrm>
            <a:off x="3114634" y="454276"/>
            <a:ext cx="2914717" cy="2052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831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Business Support Response and Recovery Team</a:t>
            </a:r>
            <a:endParaRPr/>
          </a:p>
        </p:txBody>
      </p:sp>
      <p:sp>
        <p:nvSpPr>
          <p:cNvPr id="129" name="Google Shape;129;p22"/>
          <p:cNvSpPr txBox="1">
            <a:spLocks noGrp="1"/>
          </p:cNvSpPr>
          <p:nvPr>
            <p:ph type="body" idx="1"/>
          </p:nvPr>
        </p:nvSpPr>
        <p:spPr>
          <a:xfrm>
            <a:off x="275500" y="9705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b="1">
                <a:solidFill>
                  <a:schemeClr val="dk1"/>
                </a:solidFill>
              </a:rPr>
              <a:t>Taskforce Objective: </a:t>
            </a:r>
            <a:r>
              <a:rPr lang="en" sz="1500">
                <a:solidFill>
                  <a:schemeClr val="dk1"/>
                </a:solidFill>
              </a:rPr>
              <a:t>This strategic effort is focused on supporting business retention and the county’s economy during this unprecedented health crisis.  </a:t>
            </a:r>
            <a:endParaRPr sz="1500">
              <a:solidFill>
                <a:schemeClr val="dk1"/>
              </a:solidFill>
            </a:endParaRPr>
          </a:p>
          <a:p>
            <a:pPr marL="457200" lvl="0" indent="-323850" algn="l" rtl="0">
              <a:spcBef>
                <a:spcPts val="1600"/>
              </a:spcBef>
              <a:spcAft>
                <a:spcPts val="0"/>
              </a:spcAft>
              <a:buClr>
                <a:schemeClr val="dk1"/>
              </a:buClr>
              <a:buSzPts val="1500"/>
              <a:buChar char="●"/>
            </a:pPr>
            <a:r>
              <a:rPr lang="en" sz="1500">
                <a:solidFill>
                  <a:schemeClr val="dk1"/>
                </a:solidFill>
              </a:rPr>
              <a:t>Work with business owners to understand challenges facing operations due to COVID19 impacts or related Government orders.</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Use guidance from business to help draft effective and useful County policy to support the local economy.</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Bring together all relevant stakeholders with the County (Government, Municipalities, EDs, Chambers, and Business Community) to ensure coordinated response and recovery effort.</a:t>
            </a:r>
            <a:endParaRPr sz="1500">
              <a:solidFill>
                <a:schemeClr val="dk1"/>
              </a:solidFill>
            </a:endParaRPr>
          </a:p>
          <a:p>
            <a:pPr marL="0" lvl="0" indent="0" algn="l" rtl="0">
              <a:lnSpc>
                <a:spcPct val="150000"/>
              </a:lnSpc>
              <a:spcBef>
                <a:spcPts val="1600"/>
              </a:spcBef>
              <a:spcAft>
                <a:spcPts val="0"/>
              </a:spcAft>
              <a:buNone/>
            </a:pPr>
            <a:endParaRPr sz="1400">
              <a:solidFill>
                <a:srgbClr val="000000"/>
              </a:solidFill>
            </a:endParaRPr>
          </a:p>
        </p:txBody>
      </p:sp>
      <p:pic>
        <p:nvPicPr>
          <p:cNvPr id="130" name="Google Shape;130;p22"/>
          <p:cNvPicPr preferRelativeResize="0"/>
          <p:nvPr/>
        </p:nvPicPr>
        <p:blipFill>
          <a:blip r:embed="rId3">
            <a:alphaModFix/>
          </a:blip>
          <a:stretch>
            <a:fillRect/>
          </a:stretch>
        </p:blipFill>
        <p:spPr>
          <a:xfrm>
            <a:off x="121173" y="4228372"/>
            <a:ext cx="1125494" cy="792599"/>
          </a:xfrm>
          <a:prstGeom prst="rect">
            <a:avLst/>
          </a:prstGeom>
          <a:noFill/>
          <a:ln>
            <a:noFill/>
          </a:ln>
        </p:spPr>
      </p:pic>
      <p:pic>
        <p:nvPicPr>
          <p:cNvPr id="131" name="Google Shape;131;p22"/>
          <p:cNvPicPr preferRelativeResize="0"/>
          <p:nvPr/>
        </p:nvPicPr>
        <p:blipFill>
          <a:blip r:embed="rId4">
            <a:alphaModFix/>
          </a:blip>
          <a:stretch>
            <a:fillRect/>
          </a:stretch>
        </p:blipFill>
        <p:spPr>
          <a:xfrm>
            <a:off x="8060473" y="4290550"/>
            <a:ext cx="976125" cy="730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3"/>
          <p:cNvPicPr preferRelativeResize="0"/>
          <p:nvPr/>
        </p:nvPicPr>
        <p:blipFill>
          <a:blip r:embed="rId3">
            <a:alphaModFix/>
          </a:blip>
          <a:stretch>
            <a:fillRect/>
          </a:stretch>
        </p:blipFill>
        <p:spPr>
          <a:xfrm>
            <a:off x="121173" y="4228372"/>
            <a:ext cx="1125494" cy="792599"/>
          </a:xfrm>
          <a:prstGeom prst="rect">
            <a:avLst/>
          </a:prstGeom>
          <a:noFill/>
          <a:ln>
            <a:noFill/>
          </a:ln>
        </p:spPr>
      </p:pic>
      <p:pic>
        <p:nvPicPr>
          <p:cNvPr id="137" name="Google Shape;137;p23"/>
          <p:cNvPicPr preferRelativeResize="0"/>
          <p:nvPr/>
        </p:nvPicPr>
        <p:blipFill>
          <a:blip r:embed="rId4">
            <a:alphaModFix/>
          </a:blip>
          <a:stretch>
            <a:fillRect/>
          </a:stretch>
        </p:blipFill>
        <p:spPr>
          <a:xfrm>
            <a:off x="8060473" y="4290550"/>
            <a:ext cx="976125" cy="730425"/>
          </a:xfrm>
          <a:prstGeom prst="rect">
            <a:avLst/>
          </a:prstGeom>
          <a:noFill/>
          <a:ln>
            <a:noFill/>
          </a:ln>
        </p:spPr>
      </p:pic>
      <p:sp>
        <p:nvSpPr>
          <p:cNvPr id="138" name="Google Shape;138;p23"/>
          <p:cNvSpPr txBox="1"/>
          <p:nvPr/>
        </p:nvSpPr>
        <p:spPr>
          <a:xfrm>
            <a:off x="349150" y="266150"/>
            <a:ext cx="8520600" cy="65760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None/>
            </a:pPr>
            <a:r>
              <a:rPr lang="en" sz="2400"/>
              <a:t>Business Support Taskforce</a:t>
            </a:r>
            <a:endParaRPr sz="2400"/>
          </a:p>
        </p:txBody>
      </p:sp>
      <p:sp>
        <p:nvSpPr>
          <p:cNvPr id="139" name="Google Shape;139;p23"/>
          <p:cNvSpPr txBox="1"/>
          <p:nvPr/>
        </p:nvSpPr>
        <p:spPr>
          <a:xfrm>
            <a:off x="351725" y="1268775"/>
            <a:ext cx="2303400" cy="93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3C4043"/>
                </a:solidFill>
                <a:highlight>
                  <a:srgbClr val="FFFFFF"/>
                </a:highlight>
              </a:rPr>
              <a:t>ADCO Business and Industry Emergency Response Council</a:t>
            </a:r>
            <a:endParaRPr sz="1800">
              <a:solidFill>
                <a:srgbClr val="000000"/>
              </a:solidFill>
            </a:endParaRPr>
          </a:p>
          <a:p>
            <a:pPr marL="0" lvl="0" indent="0" algn="ctr" rtl="0">
              <a:spcBef>
                <a:spcPts val="1000"/>
              </a:spcBef>
              <a:spcAft>
                <a:spcPts val="0"/>
              </a:spcAft>
              <a:buNone/>
            </a:pPr>
            <a:endParaRPr sz="1800" b="1">
              <a:solidFill>
                <a:srgbClr val="0097A7"/>
              </a:solidFill>
            </a:endParaRPr>
          </a:p>
        </p:txBody>
      </p:sp>
      <p:sp>
        <p:nvSpPr>
          <p:cNvPr id="140" name="Google Shape;140;p23"/>
          <p:cNvSpPr txBox="1"/>
          <p:nvPr/>
        </p:nvSpPr>
        <p:spPr>
          <a:xfrm>
            <a:off x="3572500" y="1268725"/>
            <a:ext cx="2079000" cy="99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3C4043"/>
                </a:solidFill>
                <a:highlight>
                  <a:srgbClr val="FFFFFF"/>
                </a:highlight>
              </a:rPr>
              <a:t>Business Outreach</a:t>
            </a:r>
            <a:endParaRPr sz="1800">
              <a:solidFill>
                <a:srgbClr val="000000"/>
              </a:solidFill>
            </a:endParaRPr>
          </a:p>
          <a:p>
            <a:pPr marL="0" lvl="0" indent="0" algn="ctr" rtl="0">
              <a:spcBef>
                <a:spcPts val="1000"/>
              </a:spcBef>
              <a:spcAft>
                <a:spcPts val="0"/>
              </a:spcAft>
              <a:buNone/>
            </a:pPr>
            <a:endParaRPr sz="1800" b="1">
              <a:solidFill>
                <a:srgbClr val="0097A7"/>
              </a:solidFill>
            </a:endParaRPr>
          </a:p>
        </p:txBody>
      </p:sp>
      <p:sp>
        <p:nvSpPr>
          <p:cNvPr id="141" name="Google Shape;141;p23"/>
          <p:cNvSpPr txBox="1"/>
          <p:nvPr/>
        </p:nvSpPr>
        <p:spPr>
          <a:xfrm>
            <a:off x="6416475" y="1209300"/>
            <a:ext cx="2079000" cy="65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3C4043"/>
                </a:solidFill>
                <a:highlight>
                  <a:srgbClr val="FFFFFF"/>
                </a:highlight>
              </a:rPr>
              <a:t>Financial, Insurance, and Real Estate </a:t>
            </a:r>
            <a:endParaRPr sz="1800" b="1">
              <a:solidFill>
                <a:srgbClr val="0097A7"/>
              </a:solidFill>
            </a:endParaRPr>
          </a:p>
        </p:txBody>
      </p:sp>
      <p:cxnSp>
        <p:nvCxnSpPr>
          <p:cNvPr id="142" name="Google Shape;142;p23"/>
          <p:cNvCxnSpPr>
            <a:stCxn id="138" idx="2"/>
            <a:endCxn id="139" idx="0"/>
          </p:cNvCxnSpPr>
          <p:nvPr/>
        </p:nvCxnSpPr>
        <p:spPr>
          <a:xfrm flipH="1">
            <a:off x="1503550" y="923750"/>
            <a:ext cx="3105900" cy="345000"/>
          </a:xfrm>
          <a:prstGeom prst="straightConnector1">
            <a:avLst/>
          </a:prstGeom>
          <a:noFill/>
          <a:ln w="9525" cap="flat" cmpd="sng">
            <a:solidFill>
              <a:srgbClr val="595959"/>
            </a:solidFill>
            <a:prstDash val="solid"/>
            <a:round/>
            <a:headEnd type="none" w="med" len="med"/>
            <a:tailEnd type="none" w="med" len="med"/>
          </a:ln>
        </p:spPr>
      </p:cxnSp>
      <p:cxnSp>
        <p:nvCxnSpPr>
          <p:cNvPr id="143" name="Google Shape;143;p23"/>
          <p:cNvCxnSpPr>
            <a:stCxn id="138" idx="2"/>
            <a:endCxn id="140" idx="0"/>
          </p:cNvCxnSpPr>
          <p:nvPr/>
        </p:nvCxnSpPr>
        <p:spPr>
          <a:xfrm>
            <a:off x="4609450" y="923750"/>
            <a:ext cx="2700" cy="345000"/>
          </a:xfrm>
          <a:prstGeom prst="straightConnector1">
            <a:avLst/>
          </a:prstGeom>
          <a:noFill/>
          <a:ln w="9525" cap="flat" cmpd="sng">
            <a:solidFill>
              <a:srgbClr val="595959"/>
            </a:solidFill>
            <a:prstDash val="solid"/>
            <a:round/>
            <a:headEnd type="none" w="med" len="med"/>
            <a:tailEnd type="none" w="med" len="med"/>
          </a:ln>
        </p:spPr>
      </p:cxnSp>
      <p:cxnSp>
        <p:nvCxnSpPr>
          <p:cNvPr id="144" name="Google Shape;144;p23"/>
          <p:cNvCxnSpPr>
            <a:stCxn id="138" idx="2"/>
            <a:endCxn id="141" idx="0"/>
          </p:cNvCxnSpPr>
          <p:nvPr/>
        </p:nvCxnSpPr>
        <p:spPr>
          <a:xfrm>
            <a:off x="4609450" y="923750"/>
            <a:ext cx="2846400" cy="285600"/>
          </a:xfrm>
          <a:prstGeom prst="straightConnector1">
            <a:avLst/>
          </a:prstGeom>
          <a:noFill/>
          <a:ln w="9525" cap="flat" cmpd="sng">
            <a:solidFill>
              <a:srgbClr val="595959"/>
            </a:solidFill>
            <a:prstDash val="solid"/>
            <a:round/>
            <a:headEnd type="none" w="med" len="med"/>
            <a:tailEnd type="none" w="med" len="med"/>
          </a:ln>
        </p:spPr>
      </p:cxnSp>
      <p:sp>
        <p:nvSpPr>
          <p:cNvPr id="145" name="Google Shape;145;p23"/>
          <p:cNvSpPr txBox="1"/>
          <p:nvPr/>
        </p:nvSpPr>
        <p:spPr>
          <a:xfrm>
            <a:off x="3224375" y="2318400"/>
            <a:ext cx="2770800" cy="20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1000"/>
              </a:spcAft>
              <a:buNone/>
            </a:pPr>
            <a:r>
              <a:rPr lang="en" sz="1100" b="1">
                <a:solidFill>
                  <a:schemeClr val="accent5"/>
                </a:solidFill>
                <a:highlight>
                  <a:srgbClr val="FFFFFF"/>
                </a:highlight>
              </a:rPr>
              <a:t>Business Outreach:</a:t>
            </a:r>
            <a:r>
              <a:rPr lang="en" sz="1100" b="1">
                <a:solidFill>
                  <a:srgbClr val="222222"/>
                </a:solidFill>
                <a:highlight>
                  <a:srgbClr val="FFFFFF"/>
                </a:highlight>
              </a:rPr>
              <a:t> </a:t>
            </a:r>
            <a:r>
              <a:rPr lang="en" sz="1100">
                <a:solidFill>
                  <a:srgbClr val="222222"/>
                </a:solidFill>
                <a:highlight>
                  <a:srgbClr val="FFFFFF"/>
                </a:highlight>
              </a:rPr>
              <a:t>relay information about critical services and programs available to businesses, including Spanish-speaking, women, and minority-owned businesses, across multiple platforms.</a:t>
            </a:r>
            <a:endParaRPr sz="1100"/>
          </a:p>
        </p:txBody>
      </p:sp>
      <p:sp>
        <p:nvSpPr>
          <p:cNvPr id="146" name="Google Shape;146;p23"/>
          <p:cNvSpPr txBox="1"/>
          <p:nvPr/>
        </p:nvSpPr>
        <p:spPr>
          <a:xfrm>
            <a:off x="6059375" y="2318375"/>
            <a:ext cx="3032400" cy="20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1000"/>
              </a:spcAft>
              <a:buNone/>
            </a:pPr>
            <a:r>
              <a:rPr lang="en" sz="1100" b="1">
                <a:solidFill>
                  <a:schemeClr val="accent5"/>
                </a:solidFill>
                <a:highlight>
                  <a:srgbClr val="FFFFFF"/>
                </a:highlight>
              </a:rPr>
              <a:t>Financial, Insurance, and Real Estate:</a:t>
            </a:r>
            <a:r>
              <a:rPr lang="en" sz="1100">
                <a:solidFill>
                  <a:schemeClr val="accent5"/>
                </a:solidFill>
                <a:highlight>
                  <a:srgbClr val="FFFFFF"/>
                </a:highlight>
              </a:rPr>
              <a:t> </a:t>
            </a:r>
            <a:r>
              <a:rPr lang="en" sz="1100">
                <a:solidFill>
                  <a:srgbClr val="222222"/>
                </a:solidFill>
                <a:highlight>
                  <a:srgbClr val="FFFFFF"/>
                </a:highlight>
              </a:rPr>
              <a:t>engage industry leaders to provide information on issues impacting the financial, insurance, and real estate industries from COVID-19.  Identify the extent of the economic impacts, suggest strategies, policies and ways to speed post recovery at the local level and support requests for state and federal emergency funding.</a:t>
            </a:r>
            <a:endParaRPr sz="1100">
              <a:solidFill>
                <a:srgbClr val="222222"/>
              </a:solidFill>
              <a:highlight>
                <a:srgbClr val="FFFFFF"/>
              </a:highlight>
            </a:endParaRPr>
          </a:p>
        </p:txBody>
      </p:sp>
      <p:sp>
        <p:nvSpPr>
          <p:cNvPr id="147" name="Google Shape;147;p23"/>
          <p:cNvSpPr txBox="1"/>
          <p:nvPr/>
        </p:nvSpPr>
        <p:spPr>
          <a:xfrm>
            <a:off x="121175" y="2318375"/>
            <a:ext cx="3103200" cy="20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1000"/>
              </a:spcAft>
              <a:buNone/>
            </a:pPr>
            <a:r>
              <a:rPr lang="en" sz="1100" b="1">
                <a:solidFill>
                  <a:schemeClr val="accent5"/>
                </a:solidFill>
                <a:highlight>
                  <a:srgbClr val="FFFFFF"/>
                </a:highlight>
              </a:rPr>
              <a:t>The ADCO Business and Industry Emergency Response Council:</a:t>
            </a:r>
            <a:r>
              <a:rPr lang="en" sz="1100">
                <a:solidFill>
                  <a:schemeClr val="dk1"/>
                </a:solidFill>
              </a:rPr>
              <a:t> gain an understanding of the challenges facing Adams County industries, businesses and employees to identify potential policy and program solutions to assist in immediate response efforts and eventual recovery.  </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11700" y="274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ADCO Business &amp; Industry Emergency Response Council</a:t>
            </a:r>
            <a:endParaRPr sz="2400"/>
          </a:p>
        </p:txBody>
      </p:sp>
      <p:sp>
        <p:nvSpPr>
          <p:cNvPr id="153" name="Google Shape;153;p24"/>
          <p:cNvSpPr txBox="1">
            <a:spLocks noGrp="1"/>
          </p:cNvSpPr>
          <p:nvPr>
            <p:ph type="body" idx="1"/>
          </p:nvPr>
        </p:nvSpPr>
        <p:spPr>
          <a:xfrm>
            <a:off x="418550" y="811975"/>
            <a:ext cx="42903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b="1">
                <a:solidFill>
                  <a:srgbClr val="000000"/>
                </a:solidFill>
              </a:rPr>
              <a:t>Nicole Milo-</a:t>
            </a:r>
            <a:r>
              <a:rPr lang="en" sz="1400">
                <a:solidFill>
                  <a:srgbClr val="000000"/>
                </a:solidFill>
              </a:rPr>
              <a:t> Centura Health			</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Preston Gibson-</a:t>
            </a:r>
            <a:r>
              <a:rPr lang="en" sz="1400">
                <a:solidFill>
                  <a:srgbClr val="000000"/>
                </a:solidFill>
              </a:rPr>
              <a:t> Xcel Energy		</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Tom Stone- </a:t>
            </a:r>
            <a:r>
              <a:rPr lang="en" sz="1400">
                <a:solidFill>
                  <a:srgbClr val="000000"/>
                </a:solidFill>
              </a:rPr>
              <a:t>Adolfson &amp; Peterson		</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Jeff Elkin- </a:t>
            </a:r>
            <a:r>
              <a:rPr lang="en" sz="1400">
                <a:solidFill>
                  <a:srgbClr val="000000"/>
                </a:solidFill>
              </a:rPr>
              <a:t>True Style Doors			</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Jim Hayes-</a:t>
            </a:r>
            <a:r>
              <a:rPr lang="en" sz="1400">
                <a:solidFill>
                  <a:srgbClr val="000000"/>
                </a:solidFill>
              </a:rPr>
              <a:t> Oakwood Homes		</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Bill Unrein-</a:t>
            </a:r>
            <a:r>
              <a:rPr lang="en" sz="1400">
                <a:solidFill>
                  <a:srgbClr val="000000"/>
                </a:solidFill>
              </a:rPr>
              <a:t> Vectra Bank			</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Bryant Robbins- </a:t>
            </a:r>
            <a:r>
              <a:rPr lang="en" sz="1400">
                <a:solidFill>
                  <a:srgbClr val="000000"/>
                </a:solidFill>
              </a:rPr>
              <a:t>United Power		</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Tom Clark-</a:t>
            </a:r>
            <a:r>
              <a:rPr lang="en" sz="1400">
                <a:solidFill>
                  <a:srgbClr val="000000"/>
                </a:solidFill>
              </a:rPr>
              <a:t> Collaborative Economic Development</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Kittie Hook-</a:t>
            </a:r>
            <a:r>
              <a:rPr lang="en" sz="1400">
                <a:solidFill>
                  <a:srgbClr val="000000"/>
                </a:solidFill>
              </a:rPr>
              <a:t> Newmark Knight 		</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Chris Howes-</a:t>
            </a:r>
            <a:r>
              <a:rPr lang="en" sz="1400">
                <a:solidFill>
                  <a:srgbClr val="000000"/>
                </a:solidFill>
              </a:rPr>
              <a:t> CO Retail Council</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Lauren Lambert- </a:t>
            </a:r>
            <a:r>
              <a:rPr lang="en" sz="1400">
                <a:solidFill>
                  <a:srgbClr val="000000"/>
                </a:solidFill>
              </a:rPr>
              <a:t>Google</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Lisa Hough- </a:t>
            </a:r>
            <a:r>
              <a:rPr lang="en" sz="1400">
                <a:solidFill>
                  <a:srgbClr val="000000"/>
                </a:solidFill>
              </a:rPr>
              <a:t>Metro Denver EDC		</a:t>
            </a:r>
            <a:endParaRPr sz="1400">
              <a:solidFill>
                <a:srgbClr val="000000"/>
              </a:solidFill>
            </a:endParaRPr>
          </a:p>
        </p:txBody>
      </p:sp>
      <p:sp>
        <p:nvSpPr>
          <p:cNvPr id="154" name="Google Shape;154;p24"/>
          <p:cNvSpPr txBox="1">
            <a:spLocks noGrp="1"/>
          </p:cNvSpPr>
          <p:nvPr>
            <p:ph type="body" idx="1"/>
          </p:nvPr>
        </p:nvSpPr>
        <p:spPr>
          <a:xfrm>
            <a:off x="3929125" y="811975"/>
            <a:ext cx="49830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b="1">
                <a:solidFill>
                  <a:srgbClr val="000000"/>
                </a:solidFill>
              </a:rPr>
              <a:t>Troy Whitmore-</a:t>
            </a:r>
            <a:r>
              <a:rPr lang="en" sz="1400">
                <a:solidFill>
                  <a:srgbClr val="000000"/>
                </a:solidFill>
              </a:rPr>
              <a:t> United Power	</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Amie Mayhew- </a:t>
            </a:r>
            <a:r>
              <a:rPr lang="en" sz="1400">
                <a:solidFill>
                  <a:srgbClr val="000000"/>
                </a:solidFill>
              </a:rPr>
              <a:t>Colorado Hotel &amp; Lodging Association</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Shaun Egan-</a:t>
            </a:r>
            <a:r>
              <a:rPr lang="en" sz="1400">
                <a:solidFill>
                  <a:srgbClr val="000000"/>
                </a:solidFill>
              </a:rPr>
              <a:t> Iron Woman Construction</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Adrian Gutierrez- </a:t>
            </a:r>
            <a:r>
              <a:rPr lang="en" sz="1400">
                <a:solidFill>
                  <a:srgbClr val="000000"/>
                </a:solidFill>
              </a:rPr>
              <a:t>3 Margaritas</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Jon Lehmann- </a:t>
            </a:r>
            <a:r>
              <a:rPr lang="en" sz="1400">
                <a:solidFill>
                  <a:srgbClr val="000000"/>
                </a:solidFill>
              </a:rPr>
              <a:t>Comcast</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Troy Hill- </a:t>
            </a:r>
            <a:r>
              <a:rPr lang="en" sz="1400">
                <a:solidFill>
                  <a:srgbClr val="000000"/>
                </a:solidFill>
              </a:rPr>
              <a:t>Hill Petroleum</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Carolynne White-</a:t>
            </a:r>
            <a:r>
              <a:rPr lang="en" sz="1400">
                <a:solidFill>
                  <a:srgbClr val="000000"/>
                </a:solidFill>
              </a:rPr>
              <a:t> Brownstein Hyatt Farber Schreck</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Jason Barrow-</a:t>
            </a:r>
            <a:r>
              <a:rPr lang="en" sz="1400">
                <a:solidFill>
                  <a:srgbClr val="000000"/>
                </a:solidFill>
              </a:rPr>
              <a:t> Boyers Coffee</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Gary Arnold-</a:t>
            </a:r>
            <a:r>
              <a:rPr lang="en" sz="1400">
                <a:solidFill>
                  <a:srgbClr val="000000"/>
                </a:solidFill>
              </a:rPr>
              <a:t> Pipefitters Local Union</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Susan Fakharzadeh-</a:t>
            </a:r>
            <a:r>
              <a:rPr lang="en" sz="1400">
                <a:solidFill>
                  <a:srgbClr val="000000"/>
                </a:solidFill>
              </a:rPr>
              <a:t> Great Western Petroleum</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Vicky Lea-</a:t>
            </a:r>
            <a:r>
              <a:rPr lang="en" sz="1400">
                <a:solidFill>
                  <a:srgbClr val="000000"/>
                </a:solidFill>
              </a:rPr>
              <a:t> Metro Denver EDC</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Shannon Robbins-</a:t>
            </a:r>
            <a:r>
              <a:rPr lang="en" sz="1400">
                <a:solidFill>
                  <a:srgbClr val="000000"/>
                </a:solidFill>
              </a:rPr>
              <a:t> Brookfield Properties Development</a:t>
            </a:r>
            <a:endParaRPr sz="1400">
              <a:solidFill>
                <a:srgbClr val="000000"/>
              </a:solidFill>
            </a:endParaRPr>
          </a:p>
        </p:txBody>
      </p:sp>
      <p:pic>
        <p:nvPicPr>
          <p:cNvPr id="155" name="Google Shape;155;p24"/>
          <p:cNvPicPr preferRelativeResize="0"/>
          <p:nvPr/>
        </p:nvPicPr>
        <p:blipFill>
          <a:blip r:embed="rId3">
            <a:alphaModFix/>
          </a:blip>
          <a:stretch>
            <a:fillRect/>
          </a:stretch>
        </p:blipFill>
        <p:spPr>
          <a:xfrm>
            <a:off x="121173" y="4228372"/>
            <a:ext cx="1125494" cy="792599"/>
          </a:xfrm>
          <a:prstGeom prst="rect">
            <a:avLst/>
          </a:prstGeom>
          <a:noFill/>
          <a:ln>
            <a:noFill/>
          </a:ln>
        </p:spPr>
      </p:pic>
      <p:pic>
        <p:nvPicPr>
          <p:cNvPr id="156" name="Google Shape;156;p24"/>
          <p:cNvPicPr preferRelativeResize="0"/>
          <p:nvPr/>
        </p:nvPicPr>
        <p:blipFill>
          <a:blip r:embed="rId4">
            <a:alphaModFix/>
          </a:blip>
          <a:stretch>
            <a:fillRect/>
          </a:stretch>
        </p:blipFill>
        <p:spPr>
          <a:xfrm>
            <a:off x="8060473" y="4290550"/>
            <a:ext cx="976125" cy="730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831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Business Needs and Response</a:t>
            </a:r>
            <a:endParaRPr/>
          </a:p>
        </p:txBody>
      </p:sp>
      <p:pic>
        <p:nvPicPr>
          <p:cNvPr id="162" name="Google Shape;162;p25"/>
          <p:cNvPicPr preferRelativeResize="0"/>
          <p:nvPr/>
        </p:nvPicPr>
        <p:blipFill>
          <a:blip r:embed="rId3">
            <a:alphaModFix/>
          </a:blip>
          <a:stretch>
            <a:fillRect/>
          </a:stretch>
        </p:blipFill>
        <p:spPr>
          <a:xfrm>
            <a:off x="121173" y="4228372"/>
            <a:ext cx="1125494" cy="792599"/>
          </a:xfrm>
          <a:prstGeom prst="rect">
            <a:avLst/>
          </a:prstGeom>
          <a:noFill/>
          <a:ln>
            <a:noFill/>
          </a:ln>
        </p:spPr>
      </p:pic>
      <p:pic>
        <p:nvPicPr>
          <p:cNvPr id="163" name="Google Shape;163;p25"/>
          <p:cNvPicPr preferRelativeResize="0"/>
          <p:nvPr/>
        </p:nvPicPr>
        <p:blipFill>
          <a:blip r:embed="rId4">
            <a:alphaModFix/>
          </a:blip>
          <a:stretch>
            <a:fillRect/>
          </a:stretch>
        </p:blipFill>
        <p:spPr>
          <a:xfrm>
            <a:off x="8060473" y="4290550"/>
            <a:ext cx="976125" cy="730425"/>
          </a:xfrm>
          <a:prstGeom prst="rect">
            <a:avLst/>
          </a:prstGeom>
          <a:noFill/>
          <a:ln>
            <a:noFill/>
          </a:ln>
        </p:spPr>
      </p:pic>
      <p:sp>
        <p:nvSpPr>
          <p:cNvPr id="164" name="Google Shape;164;p25"/>
          <p:cNvSpPr txBox="1">
            <a:spLocks noGrp="1"/>
          </p:cNvSpPr>
          <p:nvPr>
            <p:ph type="body" idx="1"/>
          </p:nvPr>
        </p:nvSpPr>
        <p:spPr>
          <a:xfrm>
            <a:off x="275500" y="734000"/>
            <a:ext cx="8520600" cy="3624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chemeClr val="dk1"/>
                </a:solidFill>
              </a:rPr>
              <a:t>Access to PPE and critical supplies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Support with understanding loan and grant processes (local and federal)</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highlight>
                  <a:srgbClr val="FFFFFF"/>
                </a:highlight>
              </a:rPr>
              <a:t>Support for understanding best practices for businesses to stay afloat retain staff </a:t>
            </a:r>
            <a:endParaRPr>
              <a:solidFill>
                <a:schemeClr val="dk1"/>
              </a:solidFill>
              <a:highlight>
                <a:srgbClr val="FFFFFF"/>
              </a:highlight>
            </a:endParaRPr>
          </a:p>
          <a:p>
            <a:pPr marL="457200" lvl="0" indent="-342900" algn="l" rtl="0">
              <a:spcBef>
                <a:spcPts val="0"/>
              </a:spcBef>
              <a:spcAft>
                <a:spcPts val="0"/>
              </a:spcAft>
              <a:buClr>
                <a:schemeClr val="dk1"/>
              </a:buClr>
              <a:buSzPts val="1800"/>
              <a:buChar char="●"/>
            </a:pPr>
            <a:r>
              <a:rPr lang="en">
                <a:solidFill>
                  <a:schemeClr val="dk1"/>
                </a:solidFill>
              </a:rPr>
              <a:t>Inspections and permitting process was slow at the beginning of the crisis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highlight>
                  <a:srgbClr val="FFFFFF"/>
                </a:highlight>
              </a:rPr>
              <a:t>Suspension or deferral of taxes</a:t>
            </a:r>
            <a:endParaRPr>
              <a:solidFill>
                <a:schemeClr val="dk1"/>
              </a:solidFill>
              <a:highlight>
                <a:srgbClr val="FFFFFF"/>
              </a:highlight>
            </a:endParaRPr>
          </a:p>
          <a:p>
            <a:pPr marL="457200" lvl="0" indent="-342900" algn="l" rtl="0">
              <a:spcBef>
                <a:spcPts val="0"/>
              </a:spcBef>
              <a:spcAft>
                <a:spcPts val="0"/>
              </a:spcAft>
              <a:buClr>
                <a:schemeClr val="dk1"/>
              </a:buClr>
              <a:buSzPts val="1800"/>
              <a:buChar char="●"/>
            </a:pPr>
            <a:r>
              <a:rPr lang="en">
                <a:solidFill>
                  <a:schemeClr val="dk1"/>
                </a:solidFill>
                <a:highlight>
                  <a:srgbClr val="FFFFFF"/>
                </a:highlight>
              </a:rPr>
              <a:t>Lack of availability of information and resources in Spanish</a:t>
            </a:r>
            <a:endParaRPr>
              <a:solidFill>
                <a:schemeClr val="dk1"/>
              </a:solidFill>
              <a:highlight>
                <a:srgbClr val="FFFFFF"/>
              </a:highlight>
            </a:endParaRPr>
          </a:p>
          <a:p>
            <a:pPr marL="457200" lvl="0" indent="-342900" algn="l" rtl="0">
              <a:spcBef>
                <a:spcPts val="0"/>
              </a:spcBef>
              <a:spcAft>
                <a:spcPts val="0"/>
              </a:spcAft>
              <a:buClr>
                <a:schemeClr val="dk1"/>
              </a:buClr>
              <a:buSzPts val="1800"/>
              <a:buChar char="●"/>
            </a:pPr>
            <a:r>
              <a:rPr lang="en">
                <a:solidFill>
                  <a:schemeClr val="dk1"/>
                </a:solidFill>
                <a:highlight>
                  <a:srgbClr val="FFFFFF"/>
                </a:highlight>
              </a:rPr>
              <a:t>Clarity around the Stay at Home order and business exemptions</a:t>
            </a:r>
            <a:endParaRPr>
              <a:solidFill>
                <a:schemeClr val="dk1"/>
              </a:solidFill>
              <a:highlight>
                <a:srgbClr val="FFFFFF"/>
              </a:highlight>
            </a:endParaRPr>
          </a:p>
          <a:p>
            <a:pPr marL="0" lvl="0" indent="0" algn="l" rtl="0">
              <a:lnSpc>
                <a:spcPct val="150000"/>
              </a:lnSpc>
              <a:spcBef>
                <a:spcPts val="0"/>
              </a:spcBef>
              <a:spcAft>
                <a:spcPts val="0"/>
              </a:spcAft>
              <a:buNone/>
            </a:pP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6"/>
          <p:cNvPicPr preferRelativeResize="0"/>
          <p:nvPr/>
        </p:nvPicPr>
        <p:blipFill>
          <a:blip r:embed="rId3">
            <a:alphaModFix/>
          </a:blip>
          <a:stretch>
            <a:fillRect/>
          </a:stretch>
        </p:blipFill>
        <p:spPr>
          <a:xfrm>
            <a:off x="121173" y="4228372"/>
            <a:ext cx="1125494" cy="792599"/>
          </a:xfrm>
          <a:prstGeom prst="rect">
            <a:avLst/>
          </a:prstGeom>
          <a:noFill/>
          <a:ln>
            <a:noFill/>
          </a:ln>
        </p:spPr>
      </p:pic>
      <p:pic>
        <p:nvPicPr>
          <p:cNvPr id="170" name="Google Shape;170;p26"/>
          <p:cNvPicPr preferRelativeResize="0"/>
          <p:nvPr/>
        </p:nvPicPr>
        <p:blipFill>
          <a:blip r:embed="rId4">
            <a:alphaModFix/>
          </a:blip>
          <a:stretch>
            <a:fillRect/>
          </a:stretch>
        </p:blipFill>
        <p:spPr>
          <a:xfrm>
            <a:off x="8060473" y="4290550"/>
            <a:ext cx="976125" cy="730425"/>
          </a:xfrm>
          <a:prstGeom prst="rect">
            <a:avLst/>
          </a:prstGeom>
          <a:noFill/>
          <a:ln>
            <a:noFill/>
          </a:ln>
        </p:spPr>
      </p:pic>
      <p:sp>
        <p:nvSpPr>
          <p:cNvPr id="171" name="Google Shape;171;p26"/>
          <p:cNvSpPr txBox="1"/>
          <p:nvPr/>
        </p:nvSpPr>
        <p:spPr>
          <a:xfrm>
            <a:off x="2662654" y="4563125"/>
            <a:ext cx="3818700" cy="39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i="1"/>
          </a:p>
        </p:txBody>
      </p:sp>
      <p:sp>
        <p:nvSpPr>
          <p:cNvPr id="172" name="Google Shape;172;p26"/>
          <p:cNvSpPr txBox="1"/>
          <p:nvPr/>
        </p:nvSpPr>
        <p:spPr>
          <a:xfrm>
            <a:off x="301500" y="1261325"/>
            <a:ext cx="8541000" cy="361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chemeClr val="dk1"/>
                </a:solidFill>
              </a:rPr>
              <a:t>Adams County Stimulus Package- Total $7 Million Fund</a:t>
            </a:r>
            <a:endParaRPr sz="1600" b="1">
              <a:solidFill>
                <a:schemeClr val="dk1"/>
              </a:solidFill>
            </a:endParaRPr>
          </a:p>
          <a:p>
            <a:pPr marL="457200" lvl="0" indent="-330200" algn="l" rtl="0">
              <a:lnSpc>
                <a:spcPct val="115000"/>
              </a:lnSpc>
              <a:spcBef>
                <a:spcPts val="1600"/>
              </a:spcBef>
              <a:spcAft>
                <a:spcPts val="0"/>
              </a:spcAft>
              <a:buClr>
                <a:schemeClr val="dk1"/>
              </a:buClr>
              <a:buSzPts val="1600"/>
              <a:buChar char="●"/>
            </a:pPr>
            <a:r>
              <a:rPr lang="en" sz="1600">
                <a:solidFill>
                  <a:schemeClr val="dk1"/>
                </a:solidFill>
              </a:rPr>
              <a:t>COVID-19 Response Community Small Business Loan Fund Goal: </a:t>
            </a:r>
            <a:r>
              <a:rPr lang="en" sz="1600" b="1">
                <a:solidFill>
                  <a:schemeClr val="dk1"/>
                </a:solidFill>
              </a:rPr>
              <a:t>$5M Fund</a:t>
            </a:r>
            <a:endParaRPr sz="1600" b="1">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Small Business COVID-19 Grant Program Goal: </a:t>
            </a:r>
            <a:r>
              <a:rPr lang="en" sz="1600" b="1">
                <a:solidFill>
                  <a:schemeClr val="dk1"/>
                </a:solidFill>
              </a:rPr>
              <a:t>$1M Fund</a:t>
            </a:r>
            <a:endParaRPr sz="1600" b="1">
              <a:solidFill>
                <a:schemeClr val="dk1"/>
              </a:solidFill>
              <a:highlight>
                <a:srgbClr val="FFFFFF"/>
              </a:highlight>
            </a:endParaRPr>
          </a:p>
          <a:p>
            <a:pPr marL="457200" lvl="0" indent="-330200" algn="l" rtl="0">
              <a:lnSpc>
                <a:spcPct val="115000"/>
              </a:lnSpc>
              <a:spcBef>
                <a:spcPts val="0"/>
              </a:spcBef>
              <a:spcAft>
                <a:spcPts val="0"/>
              </a:spcAft>
              <a:buClr>
                <a:schemeClr val="dk1"/>
              </a:buClr>
              <a:buSzPts val="1600"/>
              <a:buChar char="●"/>
            </a:pPr>
            <a:r>
              <a:rPr lang="en" sz="1600">
                <a:solidFill>
                  <a:srgbClr val="222222"/>
                </a:solidFill>
                <a:highlight>
                  <a:srgbClr val="FFFFFF"/>
                </a:highlight>
              </a:rPr>
              <a:t>Community Emergency Response Fund: </a:t>
            </a:r>
            <a:r>
              <a:rPr lang="en" sz="1600" b="1">
                <a:solidFill>
                  <a:srgbClr val="222222"/>
                </a:solidFill>
                <a:highlight>
                  <a:srgbClr val="FFFFFF"/>
                </a:highlight>
              </a:rPr>
              <a:t>$1M Fund</a:t>
            </a:r>
            <a:endParaRPr sz="1600" b="1">
              <a:solidFill>
                <a:srgbClr val="222222"/>
              </a:solidFill>
              <a:highlight>
                <a:srgbClr val="FFFFFF"/>
              </a:highlight>
            </a:endParaRPr>
          </a:p>
          <a:p>
            <a:pPr marL="0" lvl="0" indent="0" algn="l" rtl="0">
              <a:spcBef>
                <a:spcPts val="0"/>
              </a:spcBef>
              <a:spcAft>
                <a:spcPts val="0"/>
              </a:spcAft>
              <a:buNone/>
            </a:pPr>
            <a:endParaRPr sz="1600">
              <a:solidFill>
                <a:srgbClr val="222222"/>
              </a:solidFill>
              <a:highlight>
                <a:srgbClr val="FFFFFF"/>
              </a:highlight>
            </a:endParaRPr>
          </a:p>
          <a:p>
            <a:pPr marL="0" lvl="0" indent="0" algn="l" rtl="0">
              <a:spcBef>
                <a:spcPts val="0"/>
              </a:spcBef>
              <a:spcAft>
                <a:spcPts val="0"/>
              </a:spcAft>
              <a:buNone/>
            </a:pPr>
            <a:r>
              <a:rPr lang="en" sz="1600" b="1">
                <a:solidFill>
                  <a:srgbClr val="222222"/>
                </a:solidFill>
                <a:highlight>
                  <a:srgbClr val="FFFFFF"/>
                </a:highlight>
              </a:rPr>
              <a:t>Adco To-Go</a:t>
            </a:r>
            <a:r>
              <a:rPr lang="en" sz="1600">
                <a:solidFill>
                  <a:srgbClr val="222222"/>
                </a:solidFill>
                <a:highlight>
                  <a:srgbClr val="FFFFFF"/>
                </a:highlight>
              </a:rPr>
              <a:t> </a:t>
            </a:r>
            <a:r>
              <a:rPr lang="en" sz="1600" b="1">
                <a:solidFill>
                  <a:srgbClr val="222222"/>
                </a:solidFill>
                <a:highlight>
                  <a:srgbClr val="FFFFFF"/>
                </a:highlight>
              </a:rPr>
              <a:t>Restaurant Campaign</a:t>
            </a:r>
            <a:endParaRPr sz="1600" b="1">
              <a:solidFill>
                <a:srgbClr val="222222"/>
              </a:solidFill>
              <a:highlight>
                <a:srgbClr val="FFFFFF"/>
              </a:highlight>
            </a:endParaRPr>
          </a:p>
          <a:p>
            <a:pPr marL="457200" lvl="0" indent="-330200" algn="l" rtl="0">
              <a:spcBef>
                <a:spcPts val="1000"/>
              </a:spcBef>
              <a:spcAft>
                <a:spcPts val="1000"/>
              </a:spcAft>
              <a:buClr>
                <a:srgbClr val="222222"/>
              </a:buClr>
              <a:buSzPts val="1600"/>
              <a:buChar char="●"/>
            </a:pPr>
            <a:r>
              <a:rPr lang="en" sz="1600">
                <a:solidFill>
                  <a:srgbClr val="222222"/>
                </a:solidFill>
              </a:rPr>
              <a:t>Community wide campaign that will highlight the robust restaurant offerings that have been pulled together by various communities across the County and </a:t>
            </a:r>
            <a:r>
              <a:rPr lang="en" sz="1600">
                <a:solidFill>
                  <a:schemeClr val="dk1"/>
                </a:solidFill>
                <a:highlight>
                  <a:srgbClr val="FFFFFF"/>
                </a:highlight>
              </a:rPr>
              <a:t>support restaurant retention</a:t>
            </a:r>
            <a:endParaRPr sz="1600">
              <a:solidFill>
                <a:srgbClr val="222222"/>
              </a:solidFill>
            </a:endParaRPr>
          </a:p>
        </p:txBody>
      </p:sp>
      <p:pic>
        <p:nvPicPr>
          <p:cNvPr id="173" name="Google Shape;173;p26"/>
          <p:cNvPicPr preferRelativeResize="0"/>
          <p:nvPr/>
        </p:nvPicPr>
        <p:blipFill>
          <a:blip r:embed="rId5">
            <a:alphaModFix/>
          </a:blip>
          <a:stretch>
            <a:fillRect/>
          </a:stretch>
        </p:blipFill>
        <p:spPr>
          <a:xfrm>
            <a:off x="2417584" y="332875"/>
            <a:ext cx="4308824" cy="863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83100" y="140225"/>
            <a:ext cx="8749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Support for the Unemployed and Future Workforce Response and Recovery Team</a:t>
            </a:r>
            <a:endParaRPr sz="2400"/>
          </a:p>
        </p:txBody>
      </p:sp>
      <p:sp>
        <p:nvSpPr>
          <p:cNvPr id="179" name="Google Shape;179;p27"/>
          <p:cNvSpPr txBox="1">
            <a:spLocks noGrp="1"/>
          </p:cNvSpPr>
          <p:nvPr>
            <p:ph type="body" idx="1"/>
          </p:nvPr>
        </p:nvSpPr>
        <p:spPr>
          <a:xfrm>
            <a:off x="275500" y="1115000"/>
            <a:ext cx="8620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The Support for the Unemployed and Future Workforce Response and Recovery Team is focused on supporting residents experiencing unemployment during the COVID-19 Crisis, and considering what the future economy will look like during recovery.</a:t>
            </a:r>
            <a:endParaRPr sz="1400">
              <a:solidFill>
                <a:srgbClr val="000000"/>
              </a:solidFill>
            </a:endParaRPr>
          </a:p>
          <a:p>
            <a:pPr marL="0" lvl="0" indent="0" algn="l" rtl="0">
              <a:spcBef>
                <a:spcPts val="1600"/>
              </a:spcBef>
              <a:spcAft>
                <a:spcPts val="0"/>
              </a:spcAft>
              <a:buNone/>
            </a:pPr>
            <a:r>
              <a:rPr lang="en" sz="1400">
                <a:solidFill>
                  <a:srgbClr val="000000"/>
                </a:solidFill>
              </a:rPr>
              <a:t>The Team is currently gathering data and insight in order to identify gaps and barriers that exist, specifically focusing on: </a:t>
            </a:r>
            <a:endParaRPr sz="1400">
              <a:solidFill>
                <a:srgbClr val="000000"/>
              </a:solidFill>
            </a:endParaRPr>
          </a:p>
          <a:p>
            <a:pPr marL="457200" lvl="0" indent="-317500" algn="l" rtl="0">
              <a:spcBef>
                <a:spcPts val="1600"/>
              </a:spcBef>
              <a:spcAft>
                <a:spcPts val="0"/>
              </a:spcAft>
              <a:buClr>
                <a:srgbClr val="000000"/>
              </a:buClr>
              <a:buSzPts val="1400"/>
              <a:buChar char="●"/>
            </a:pPr>
            <a:r>
              <a:rPr lang="en" sz="1400">
                <a:solidFill>
                  <a:srgbClr val="000000"/>
                </a:solidFill>
              </a:rPr>
              <a:t>Which industries are most affected now, and projected to be affected?</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What percentage of those without work were independent contractors?</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What local/state/federal resources are available to support those without work?</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What industries are currently thriving, and NEED workers?</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What industries will be thriving in the future </a:t>
            </a:r>
            <a:endParaRPr sz="1400">
              <a:solidFill>
                <a:srgbClr val="000000"/>
              </a:solidFill>
            </a:endParaRPr>
          </a:p>
          <a:p>
            <a:pPr marL="0" lvl="0" indent="0" algn="l" rtl="0">
              <a:spcBef>
                <a:spcPts val="1600"/>
              </a:spcBef>
              <a:spcAft>
                <a:spcPts val="1600"/>
              </a:spcAft>
              <a:buNone/>
            </a:pPr>
            <a:endParaRPr sz="1400">
              <a:solidFill>
                <a:srgbClr val="000000"/>
              </a:solidFill>
            </a:endParaRPr>
          </a:p>
        </p:txBody>
      </p:sp>
      <p:pic>
        <p:nvPicPr>
          <p:cNvPr id="180" name="Google Shape;180;p27"/>
          <p:cNvPicPr preferRelativeResize="0"/>
          <p:nvPr/>
        </p:nvPicPr>
        <p:blipFill>
          <a:blip r:embed="rId3">
            <a:alphaModFix/>
          </a:blip>
          <a:stretch>
            <a:fillRect/>
          </a:stretch>
        </p:blipFill>
        <p:spPr>
          <a:xfrm>
            <a:off x="121173" y="4228372"/>
            <a:ext cx="1125494" cy="792599"/>
          </a:xfrm>
          <a:prstGeom prst="rect">
            <a:avLst/>
          </a:prstGeom>
          <a:noFill/>
          <a:ln>
            <a:noFill/>
          </a:ln>
        </p:spPr>
      </p:pic>
      <p:pic>
        <p:nvPicPr>
          <p:cNvPr id="181" name="Google Shape;181;p27"/>
          <p:cNvPicPr preferRelativeResize="0"/>
          <p:nvPr/>
        </p:nvPicPr>
        <p:blipFill>
          <a:blip r:embed="rId4">
            <a:alphaModFix/>
          </a:blip>
          <a:stretch>
            <a:fillRect/>
          </a:stretch>
        </p:blipFill>
        <p:spPr>
          <a:xfrm>
            <a:off x="8060473" y="4290550"/>
            <a:ext cx="976125" cy="730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831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22"/>
                </a:solidFill>
                <a:highlight>
                  <a:srgbClr val="FFFFFF"/>
                </a:highlight>
              </a:rPr>
              <a:t>Impact of COVID-19 on Adams County Health</a:t>
            </a:r>
            <a:endParaRPr/>
          </a:p>
        </p:txBody>
      </p:sp>
      <p:sp>
        <p:nvSpPr>
          <p:cNvPr id="61" name="Google Shape;61;p14"/>
          <p:cNvSpPr txBox="1">
            <a:spLocks noGrp="1"/>
          </p:cNvSpPr>
          <p:nvPr>
            <p:ph type="body" idx="1"/>
          </p:nvPr>
        </p:nvSpPr>
        <p:spPr>
          <a:xfrm>
            <a:off x="275500" y="734000"/>
            <a:ext cx="8520600" cy="37107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Char char="●"/>
            </a:pPr>
            <a:r>
              <a:rPr lang="en" sz="1400">
                <a:solidFill>
                  <a:schemeClr val="dk1"/>
                </a:solidFill>
              </a:rPr>
              <a:t>Adams County</a:t>
            </a:r>
            <a:r>
              <a:rPr lang="en" sz="1000">
                <a:solidFill>
                  <a:schemeClr val="dk1"/>
                </a:solidFill>
              </a:rPr>
              <a:t> (CDPHE 4/7/20 at 4:00 p.m.)  </a:t>
            </a:r>
            <a:endParaRPr sz="1000">
              <a:solidFill>
                <a:schemeClr val="dk1"/>
              </a:solidFill>
            </a:endParaRPr>
          </a:p>
          <a:p>
            <a:pPr marL="914400" lvl="1" indent="-317500" algn="l" rtl="0">
              <a:lnSpc>
                <a:spcPct val="100000"/>
              </a:lnSpc>
              <a:spcBef>
                <a:spcPts val="0"/>
              </a:spcBef>
              <a:spcAft>
                <a:spcPts val="0"/>
              </a:spcAft>
              <a:buSzPts val="1400"/>
              <a:buChar char="○"/>
            </a:pPr>
            <a:r>
              <a:rPr lang="en">
                <a:solidFill>
                  <a:schemeClr val="dk1"/>
                </a:solidFill>
                <a:highlight>
                  <a:srgbClr val="FFFFFF"/>
                </a:highlight>
              </a:rPr>
              <a:t>388 cases</a:t>
            </a:r>
            <a:endParaRPr>
              <a:solidFill>
                <a:schemeClr val="dk1"/>
              </a:solidFill>
              <a:highlight>
                <a:srgbClr val="FFFFFF"/>
              </a:highlight>
            </a:endParaRPr>
          </a:p>
          <a:p>
            <a:pPr marL="914400" lvl="1" indent="-317500" algn="l" rtl="0">
              <a:spcBef>
                <a:spcPts val="0"/>
              </a:spcBef>
              <a:spcAft>
                <a:spcPts val="0"/>
              </a:spcAft>
              <a:buClr>
                <a:schemeClr val="dk1"/>
              </a:buClr>
              <a:buSzPts val="1400"/>
              <a:buChar char="○"/>
            </a:pPr>
            <a:r>
              <a:rPr lang="en" sz="1400">
                <a:solidFill>
                  <a:schemeClr val="dk1"/>
                </a:solidFill>
                <a:highlight>
                  <a:srgbClr val="FFFFFF"/>
                </a:highlight>
              </a:rPr>
              <a:t>14 deaths</a:t>
            </a:r>
            <a:br>
              <a:rPr lang="en" sz="1400">
                <a:solidFill>
                  <a:schemeClr val="dk1"/>
                </a:solidFill>
                <a:highlight>
                  <a:srgbClr val="FFFFFF"/>
                </a:highlight>
              </a:rPr>
            </a:br>
            <a:endParaRPr sz="1400">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sz="1400">
                <a:solidFill>
                  <a:schemeClr val="dk1"/>
                </a:solidFill>
              </a:rPr>
              <a:t>Colorado </a:t>
            </a:r>
            <a:r>
              <a:rPr lang="en" sz="1000">
                <a:solidFill>
                  <a:schemeClr val="dk1"/>
                </a:solidFill>
              </a:rPr>
              <a:t>(CDPHE 4/8/20 at 4:00 p.m.)  </a:t>
            </a:r>
            <a:endParaRPr sz="1000">
              <a:solidFill>
                <a:schemeClr val="dk1"/>
              </a:solidFill>
            </a:endParaRPr>
          </a:p>
          <a:p>
            <a:pPr marL="914400" lvl="1" indent="-317500" algn="l" rtl="0">
              <a:lnSpc>
                <a:spcPct val="100000"/>
              </a:lnSpc>
              <a:spcBef>
                <a:spcPts val="0"/>
              </a:spcBef>
              <a:spcAft>
                <a:spcPts val="0"/>
              </a:spcAft>
              <a:buSzPts val="1400"/>
              <a:buChar char="○"/>
            </a:pPr>
            <a:r>
              <a:rPr lang="en">
                <a:solidFill>
                  <a:schemeClr val="dk1"/>
                </a:solidFill>
                <a:highlight>
                  <a:schemeClr val="lt1"/>
                </a:highlight>
              </a:rPr>
              <a:t>5,655 cases*</a:t>
            </a:r>
            <a:endParaRPr>
              <a:solidFill>
                <a:schemeClr val="dk1"/>
              </a:solidFill>
              <a:highlight>
                <a:schemeClr val="lt1"/>
              </a:highlight>
            </a:endParaRPr>
          </a:p>
          <a:p>
            <a:pPr marL="914400" lvl="1" indent="-317500" algn="l" rtl="0">
              <a:lnSpc>
                <a:spcPct val="100000"/>
              </a:lnSpc>
              <a:spcBef>
                <a:spcPts val="0"/>
              </a:spcBef>
              <a:spcAft>
                <a:spcPts val="0"/>
              </a:spcAft>
              <a:buSzPts val="1400"/>
              <a:buChar char="○"/>
            </a:pPr>
            <a:r>
              <a:rPr lang="en">
                <a:solidFill>
                  <a:schemeClr val="dk1"/>
                </a:solidFill>
                <a:highlight>
                  <a:schemeClr val="lt1"/>
                </a:highlight>
              </a:rPr>
              <a:t>1,162 hospitalized</a:t>
            </a:r>
            <a:endParaRPr>
              <a:solidFill>
                <a:schemeClr val="dk1"/>
              </a:solidFill>
              <a:highlight>
                <a:schemeClr val="lt1"/>
              </a:highlight>
            </a:endParaRPr>
          </a:p>
          <a:p>
            <a:pPr marL="914400" lvl="1" indent="-317500" algn="l" rtl="0">
              <a:lnSpc>
                <a:spcPct val="100000"/>
              </a:lnSpc>
              <a:spcBef>
                <a:spcPts val="0"/>
              </a:spcBef>
              <a:spcAft>
                <a:spcPts val="0"/>
              </a:spcAft>
              <a:buSzPts val="1400"/>
              <a:buChar char="○"/>
            </a:pPr>
            <a:r>
              <a:rPr lang="en">
                <a:solidFill>
                  <a:schemeClr val="dk1"/>
                </a:solidFill>
                <a:highlight>
                  <a:schemeClr val="lt1"/>
                </a:highlight>
              </a:rPr>
              <a:t>54 counties</a:t>
            </a:r>
            <a:endParaRPr>
              <a:solidFill>
                <a:schemeClr val="dk1"/>
              </a:solidFill>
              <a:highlight>
                <a:schemeClr val="lt1"/>
              </a:highlight>
            </a:endParaRPr>
          </a:p>
          <a:p>
            <a:pPr marL="914400" lvl="1" indent="-317500" algn="l" rtl="0">
              <a:lnSpc>
                <a:spcPct val="100000"/>
              </a:lnSpc>
              <a:spcBef>
                <a:spcPts val="0"/>
              </a:spcBef>
              <a:spcAft>
                <a:spcPts val="0"/>
              </a:spcAft>
              <a:buSzPts val="1400"/>
              <a:buChar char="○"/>
            </a:pPr>
            <a:r>
              <a:rPr lang="en">
                <a:solidFill>
                  <a:schemeClr val="dk1"/>
                </a:solidFill>
                <a:highlight>
                  <a:schemeClr val="lt1"/>
                </a:highlight>
              </a:rPr>
              <a:t>29,199 people tested**</a:t>
            </a:r>
            <a:endParaRPr>
              <a:solidFill>
                <a:schemeClr val="dk1"/>
              </a:solidFill>
              <a:highlight>
                <a:schemeClr val="lt1"/>
              </a:highlight>
            </a:endParaRPr>
          </a:p>
          <a:p>
            <a:pPr marL="914400" lvl="1" indent="-317500" algn="l" rtl="0">
              <a:lnSpc>
                <a:spcPct val="100000"/>
              </a:lnSpc>
              <a:spcBef>
                <a:spcPts val="0"/>
              </a:spcBef>
              <a:spcAft>
                <a:spcPts val="0"/>
              </a:spcAft>
              <a:buSzPts val="1400"/>
              <a:buChar char="○"/>
            </a:pPr>
            <a:r>
              <a:rPr lang="en">
                <a:solidFill>
                  <a:schemeClr val="dk1"/>
                </a:solidFill>
                <a:highlight>
                  <a:schemeClr val="lt1"/>
                </a:highlight>
              </a:rPr>
              <a:t>193 deaths </a:t>
            </a:r>
            <a:endParaRPr>
              <a:solidFill>
                <a:schemeClr val="dk1"/>
              </a:solidFill>
              <a:highlight>
                <a:schemeClr val="lt1"/>
              </a:highlight>
            </a:endParaRPr>
          </a:p>
          <a:p>
            <a:pPr marL="914400" lvl="1" indent="-317500" algn="l" rtl="0">
              <a:lnSpc>
                <a:spcPct val="100000"/>
              </a:lnSpc>
              <a:spcBef>
                <a:spcPts val="0"/>
              </a:spcBef>
              <a:spcAft>
                <a:spcPts val="0"/>
              </a:spcAft>
              <a:buSzPts val="1400"/>
              <a:buChar char="○"/>
            </a:pPr>
            <a:r>
              <a:rPr lang="en">
                <a:solidFill>
                  <a:schemeClr val="dk1"/>
                </a:solidFill>
                <a:highlight>
                  <a:schemeClr val="lt1"/>
                </a:highlight>
              </a:rPr>
              <a:t>44 outbreaks at residential and non-hospital health care facilities</a:t>
            </a:r>
            <a:br>
              <a:rPr lang="en">
                <a:solidFill>
                  <a:schemeClr val="dk1"/>
                </a:solidFill>
                <a:highlight>
                  <a:schemeClr val="lt1"/>
                </a:highlight>
              </a:rPr>
            </a:br>
            <a:endParaRPr>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sz="1400">
                <a:solidFill>
                  <a:schemeClr val="dk1"/>
                </a:solidFill>
              </a:rPr>
              <a:t>National</a:t>
            </a:r>
            <a:r>
              <a:rPr lang="en" sz="1000">
                <a:solidFill>
                  <a:schemeClr val="dk1"/>
                </a:solidFill>
              </a:rPr>
              <a:t> (CDC 4/8/20 at noon)</a:t>
            </a:r>
            <a:endParaRPr sz="1000">
              <a:solidFill>
                <a:schemeClr val="dk1"/>
              </a:solidFill>
            </a:endParaRPr>
          </a:p>
          <a:p>
            <a:pPr marL="914400" lvl="1" indent="-317500" algn="l" rtl="0">
              <a:lnSpc>
                <a:spcPct val="100000"/>
              </a:lnSpc>
              <a:spcBef>
                <a:spcPts val="0"/>
              </a:spcBef>
              <a:spcAft>
                <a:spcPts val="0"/>
              </a:spcAft>
              <a:buSzPts val="1400"/>
              <a:buChar char="○"/>
            </a:pPr>
            <a:r>
              <a:rPr lang="en">
                <a:solidFill>
                  <a:schemeClr val="dk1"/>
                </a:solidFill>
                <a:highlight>
                  <a:srgbClr val="FFFFFF"/>
                </a:highlight>
              </a:rPr>
              <a:t>Total cases: 395,011</a:t>
            </a:r>
            <a:endParaRPr>
              <a:solidFill>
                <a:schemeClr val="dk1"/>
              </a:solidFill>
              <a:highlight>
                <a:srgbClr val="FFFFFF"/>
              </a:highlight>
            </a:endParaRPr>
          </a:p>
          <a:p>
            <a:pPr marL="914400" lvl="1" indent="-317500" algn="l" rtl="0">
              <a:lnSpc>
                <a:spcPct val="100000"/>
              </a:lnSpc>
              <a:spcBef>
                <a:spcPts val="0"/>
              </a:spcBef>
              <a:spcAft>
                <a:spcPts val="0"/>
              </a:spcAft>
              <a:buSzPts val="1400"/>
              <a:buChar char="○"/>
            </a:pPr>
            <a:r>
              <a:rPr lang="en">
                <a:solidFill>
                  <a:schemeClr val="dk1"/>
                </a:solidFill>
                <a:highlight>
                  <a:srgbClr val="FFFFFF"/>
                </a:highlight>
              </a:rPr>
              <a:t>Total deaths: 12,754</a:t>
            </a:r>
            <a:endParaRPr>
              <a:solidFill>
                <a:schemeClr val="dk1"/>
              </a:solidFill>
              <a:highlight>
                <a:srgbClr val="FFFFFF"/>
              </a:highlight>
            </a:endParaRPr>
          </a:p>
          <a:p>
            <a:pPr marL="914400" lvl="1" indent="-317500" algn="l" rtl="0">
              <a:lnSpc>
                <a:spcPct val="100000"/>
              </a:lnSpc>
              <a:spcBef>
                <a:spcPts val="0"/>
              </a:spcBef>
              <a:spcAft>
                <a:spcPts val="0"/>
              </a:spcAft>
              <a:buSzPts val="1400"/>
              <a:buChar char="○"/>
            </a:pPr>
            <a:r>
              <a:rPr lang="en">
                <a:solidFill>
                  <a:schemeClr val="dk1"/>
                </a:solidFill>
                <a:highlight>
                  <a:srgbClr val="FFFFFF"/>
                </a:highlight>
              </a:rPr>
              <a:t>Jurisdictions reporting cases: 55</a:t>
            </a:r>
            <a:endParaRPr>
              <a:solidFill>
                <a:srgbClr val="000000"/>
              </a:solidFill>
            </a:endParaRPr>
          </a:p>
        </p:txBody>
      </p:sp>
      <p:pic>
        <p:nvPicPr>
          <p:cNvPr id="62" name="Google Shape;62;p14"/>
          <p:cNvPicPr preferRelativeResize="0"/>
          <p:nvPr/>
        </p:nvPicPr>
        <p:blipFill>
          <a:blip r:embed="rId3">
            <a:alphaModFix/>
          </a:blip>
          <a:stretch>
            <a:fillRect/>
          </a:stretch>
        </p:blipFill>
        <p:spPr>
          <a:xfrm>
            <a:off x="83098" y="4318434"/>
            <a:ext cx="1125494" cy="792599"/>
          </a:xfrm>
          <a:prstGeom prst="rect">
            <a:avLst/>
          </a:prstGeom>
          <a:noFill/>
          <a:ln>
            <a:noFill/>
          </a:ln>
        </p:spPr>
      </p:pic>
      <p:pic>
        <p:nvPicPr>
          <p:cNvPr id="63" name="Google Shape;63;p14"/>
          <p:cNvPicPr preferRelativeResize="0"/>
          <p:nvPr/>
        </p:nvPicPr>
        <p:blipFill>
          <a:blip r:embed="rId4">
            <a:alphaModFix/>
          </a:blip>
          <a:stretch>
            <a:fillRect/>
          </a:stretch>
        </p:blipFill>
        <p:spPr>
          <a:xfrm>
            <a:off x="8060473" y="4290550"/>
            <a:ext cx="976125" cy="730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127200" y="117779"/>
            <a:ext cx="8889600" cy="73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t>Adams County COVID-19 Economic Impact Survey Update</a:t>
            </a:r>
            <a:endParaRPr sz="2400"/>
          </a:p>
          <a:p>
            <a:pPr marL="0" lvl="0" indent="0" algn="ctr" rtl="0">
              <a:lnSpc>
                <a:spcPct val="115000"/>
              </a:lnSpc>
              <a:spcBef>
                <a:spcPts val="0"/>
              </a:spcBef>
              <a:spcAft>
                <a:spcPts val="0"/>
              </a:spcAft>
              <a:buClr>
                <a:schemeClr val="dk1"/>
              </a:buClr>
              <a:buSzPts val="1100"/>
              <a:buFont typeface="Arial"/>
              <a:buNone/>
            </a:pPr>
            <a:endParaRPr b="1"/>
          </a:p>
          <a:p>
            <a:pPr marL="457200" lvl="0" indent="0" algn="ctr" rtl="0">
              <a:lnSpc>
                <a:spcPct val="115000"/>
              </a:lnSpc>
              <a:spcBef>
                <a:spcPts val="0"/>
              </a:spcBef>
              <a:spcAft>
                <a:spcPts val="0"/>
              </a:spcAft>
              <a:buClr>
                <a:schemeClr val="dk1"/>
              </a:buClr>
              <a:buSzPts val="1100"/>
              <a:buFont typeface="Arial"/>
              <a:buNone/>
            </a:pPr>
            <a:endParaRPr/>
          </a:p>
          <a:p>
            <a:pPr marL="457200" lvl="0" indent="0" algn="ctr" rtl="0">
              <a:lnSpc>
                <a:spcPct val="115000"/>
              </a:lnSpc>
              <a:spcBef>
                <a:spcPts val="0"/>
              </a:spcBef>
              <a:spcAft>
                <a:spcPts val="0"/>
              </a:spcAft>
              <a:buNone/>
            </a:pPr>
            <a:endParaRPr/>
          </a:p>
        </p:txBody>
      </p:sp>
      <p:sp>
        <p:nvSpPr>
          <p:cNvPr id="69" name="Google Shape;69;p15"/>
          <p:cNvSpPr txBox="1"/>
          <p:nvPr/>
        </p:nvSpPr>
        <p:spPr>
          <a:xfrm>
            <a:off x="1242000" y="4629475"/>
            <a:ext cx="6660000" cy="39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i="1">
                <a:solidFill>
                  <a:schemeClr val="dk1"/>
                </a:solidFill>
              </a:rPr>
              <a:t>Bo Martinez, President/CEO, Adams County Economic Development</a:t>
            </a:r>
            <a:endParaRPr i="1"/>
          </a:p>
        </p:txBody>
      </p:sp>
      <p:pic>
        <p:nvPicPr>
          <p:cNvPr id="70" name="Google Shape;70;p15"/>
          <p:cNvPicPr preferRelativeResize="0"/>
          <p:nvPr/>
        </p:nvPicPr>
        <p:blipFill>
          <a:blip r:embed="rId3">
            <a:alphaModFix/>
          </a:blip>
          <a:stretch>
            <a:fillRect/>
          </a:stretch>
        </p:blipFill>
        <p:spPr>
          <a:xfrm>
            <a:off x="527488" y="1381125"/>
            <a:ext cx="8089015" cy="1701072"/>
          </a:xfrm>
          <a:prstGeom prst="rect">
            <a:avLst/>
          </a:prstGeom>
          <a:noFill/>
          <a:ln>
            <a:noFill/>
          </a:ln>
        </p:spPr>
      </p:pic>
      <p:pic>
        <p:nvPicPr>
          <p:cNvPr id="71" name="Google Shape;71;p15"/>
          <p:cNvPicPr preferRelativeResize="0"/>
          <p:nvPr/>
        </p:nvPicPr>
        <p:blipFill>
          <a:blip r:embed="rId4">
            <a:alphaModFix/>
          </a:blip>
          <a:stretch>
            <a:fillRect/>
          </a:stretch>
        </p:blipFill>
        <p:spPr>
          <a:xfrm>
            <a:off x="0" y="-9"/>
            <a:ext cx="9143998" cy="49277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127200" y="117779"/>
            <a:ext cx="8889600" cy="73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t>Adams County COVID-19 Economic Impact Survey Update</a:t>
            </a:r>
            <a:endParaRPr sz="2400"/>
          </a:p>
          <a:p>
            <a:pPr marL="0" lvl="0" indent="0" algn="ctr" rtl="0">
              <a:lnSpc>
                <a:spcPct val="115000"/>
              </a:lnSpc>
              <a:spcBef>
                <a:spcPts val="0"/>
              </a:spcBef>
              <a:spcAft>
                <a:spcPts val="0"/>
              </a:spcAft>
              <a:buClr>
                <a:schemeClr val="dk1"/>
              </a:buClr>
              <a:buSzPts val="1100"/>
              <a:buFont typeface="Arial"/>
              <a:buNone/>
            </a:pPr>
            <a:endParaRPr b="1"/>
          </a:p>
          <a:p>
            <a:pPr marL="457200" lvl="0" indent="0" algn="ctr" rtl="0">
              <a:lnSpc>
                <a:spcPct val="115000"/>
              </a:lnSpc>
              <a:spcBef>
                <a:spcPts val="0"/>
              </a:spcBef>
              <a:spcAft>
                <a:spcPts val="0"/>
              </a:spcAft>
              <a:buClr>
                <a:schemeClr val="dk1"/>
              </a:buClr>
              <a:buSzPts val="1100"/>
              <a:buFont typeface="Arial"/>
              <a:buNone/>
            </a:pPr>
            <a:endParaRPr/>
          </a:p>
          <a:p>
            <a:pPr marL="457200" lvl="0" indent="0" algn="ctr" rtl="0">
              <a:lnSpc>
                <a:spcPct val="115000"/>
              </a:lnSpc>
              <a:spcBef>
                <a:spcPts val="0"/>
              </a:spcBef>
              <a:spcAft>
                <a:spcPts val="0"/>
              </a:spcAft>
              <a:buNone/>
            </a:pPr>
            <a:endParaRPr/>
          </a:p>
        </p:txBody>
      </p:sp>
      <p:pic>
        <p:nvPicPr>
          <p:cNvPr id="77" name="Google Shape;77;p16"/>
          <p:cNvPicPr preferRelativeResize="0"/>
          <p:nvPr/>
        </p:nvPicPr>
        <p:blipFill>
          <a:blip r:embed="rId3">
            <a:alphaModFix/>
          </a:blip>
          <a:stretch>
            <a:fillRect/>
          </a:stretch>
        </p:blipFill>
        <p:spPr>
          <a:xfrm>
            <a:off x="121173" y="4228372"/>
            <a:ext cx="1125494" cy="792599"/>
          </a:xfrm>
          <a:prstGeom prst="rect">
            <a:avLst/>
          </a:prstGeom>
          <a:noFill/>
          <a:ln>
            <a:noFill/>
          </a:ln>
        </p:spPr>
      </p:pic>
      <p:pic>
        <p:nvPicPr>
          <p:cNvPr id="78" name="Google Shape;78;p16"/>
          <p:cNvPicPr preferRelativeResize="0"/>
          <p:nvPr/>
        </p:nvPicPr>
        <p:blipFill>
          <a:blip r:embed="rId4">
            <a:alphaModFix/>
          </a:blip>
          <a:stretch>
            <a:fillRect/>
          </a:stretch>
        </p:blipFill>
        <p:spPr>
          <a:xfrm>
            <a:off x="8060473" y="4290550"/>
            <a:ext cx="976125" cy="730425"/>
          </a:xfrm>
          <a:prstGeom prst="rect">
            <a:avLst/>
          </a:prstGeom>
          <a:noFill/>
          <a:ln>
            <a:noFill/>
          </a:ln>
        </p:spPr>
      </p:pic>
      <p:sp>
        <p:nvSpPr>
          <p:cNvPr id="79" name="Google Shape;79;p16"/>
          <p:cNvSpPr txBox="1"/>
          <p:nvPr/>
        </p:nvSpPr>
        <p:spPr>
          <a:xfrm>
            <a:off x="1242000" y="4629475"/>
            <a:ext cx="6660000" cy="39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i="1">
                <a:solidFill>
                  <a:schemeClr val="dk1"/>
                </a:solidFill>
              </a:rPr>
              <a:t>Bo Martinez, President/CEO, Adams County Economic Development</a:t>
            </a:r>
            <a:endParaRPr i="1"/>
          </a:p>
        </p:txBody>
      </p:sp>
      <p:pic>
        <p:nvPicPr>
          <p:cNvPr id="80" name="Google Shape;80;p16"/>
          <p:cNvPicPr preferRelativeResize="0"/>
          <p:nvPr/>
        </p:nvPicPr>
        <p:blipFill>
          <a:blip r:embed="rId5">
            <a:alphaModFix/>
          </a:blip>
          <a:stretch>
            <a:fillRect/>
          </a:stretch>
        </p:blipFill>
        <p:spPr>
          <a:xfrm>
            <a:off x="527488" y="1381125"/>
            <a:ext cx="8089015" cy="1701072"/>
          </a:xfrm>
          <a:prstGeom prst="rect">
            <a:avLst/>
          </a:prstGeom>
          <a:noFill/>
          <a:ln>
            <a:noFill/>
          </a:ln>
        </p:spPr>
      </p:pic>
      <p:pic>
        <p:nvPicPr>
          <p:cNvPr id="81" name="Google Shape;81;p16"/>
          <p:cNvPicPr preferRelativeResize="0"/>
          <p:nvPr/>
        </p:nvPicPr>
        <p:blipFill>
          <a:blip r:embed="rId6">
            <a:alphaModFix/>
          </a:blip>
          <a:stretch>
            <a:fillRect/>
          </a:stretch>
        </p:blipFill>
        <p:spPr>
          <a:xfrm>
            <a:off x="-15175" y="0"/>
            <a:ext cx="9143999" cy="52213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27200" y="117779"/>
            <a:ext cx="8889600" cy="73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t>Adams County COVID-19 Economic Impact Survey Update</a:t>
            </a:r>
            <a:endParaRPr sz="2400"/>
          </a:p>
          <a:p>
            <a:pPr marL="0" lvl="0" indent="0" algn="ctr" rtl="0">
              <a:lnSpc>
                <a:spcPct val="115000"/>
              </a:lnSpc>
              <a:spcBef>
                <a:spcPts val="0"/>
              </a:spcBef>
              <a:spcAft>
                <a:spcPts val="0"/>
              </a:spcAft>
              <a:buClr>
                <a:schemeClr val="dk1"/>
              </a:buClr>
              <a:buSzPts val="1100"/>
              <a:buFont typeface="Arial"/>
              <a:buNone/>
            </a:pPr>
            <a:endParaRPr b="1"/>
          </a:p>
          <a:p>
            <a:pPr marL="457200" lvl="0" indent="0" algn="ctr" rtl="0">
              <a:lnSpc>
                <a:spcPct val="115000"/>
              </a:lnSpc>
              <a:spcBef>
                <a:spcPts val="0"/>
              </a:spcBef>
              <a:spcAft>
                <a:spcPts val="0"/>
              </a:spcAft>
              <a:buClr>
                <a:schemeClr val="dk1"/>
              </a:buClr>
              <a:buSzPts val="1100"/>
              <a:buFont typeface="Arial"/>
              <a:buNone/>
            </a:pPr>
            <a:endParaRPr/>
          </a:p>
          <a:p>
            <a:pPr marL="457200" lvl="0" indent="0" algn="ctr" rtl="0">
              <a:lnSpc>
                <a:spcPct val="115000"/>
              </a:lnSpc>
              <a:spcBef>
                <a:spcPts val="0"/>
              </a:spcBef>
              <a:spcAft>
                <a:spcPts val="0"/>
              </a:spcAft>
              <a:buNone/>
            </a:pPr>
            <a:endParaRPr/>
          </a:p>
        </p:txBody>
      </p:sp>
      <p:pic>
        <p:nvPicPr>
          <p:cNvPr id="87" name="Google Shape;87;p17"/>
          <p:cNvPicPr preferRelativeResize="0"/>
          <p:nvPr/>
        </p:nvPicPr>
        <p:blipFill>
          <a:blip r:embed="rId3">
            <a:alphaModFix/>
          </a:blip>
          <a:stretch>
            <a:fillRect/>
          </a:stretch>
        </p:blipFill>
        <p:spPr>
          <a:xfrm>
            <a:off x="121173" y="4228372"/>
            <a:ext cx="1125494" cy="792599"/>
          </a:xfrm>
          <a:prstGeom prst="rect">
            <a:avLst/>
          </a:prstGeom>
          <a:noFill/>
          <a:ln>
            <a:noFill/>
          </a:ln>
        </p:spPr>
      </p:pic>
      <p:pic>
        <p:nvPicPr>
          <p:cNvPr id="88" name="Google Shape;88;p17"/>
          <p:cNvPicPr preferRelativeResize="0"/>
          <p:nvPr/>
        </p:nvPicPr>
        <p:blipFill>
          <a:blip r:embed="rId4">
            <a:alphaModFix/>
          </a:blip>
          <a:stretch>
            <a:fillRect/>
          </a:stretch>
        </p:blipFill>
        <p:spPr>
          <a:xfrm>
            <a:off x="8060473" y="4290550"/>
            <a:ext cx="976125" cy="730425"/>
          </a:xfrm>
          <a:prstGeom prst="rect">
            <a:avLst/>
          </a:prstGeom>
          <a:noFill/>
          <a:ln>
            <a:noFill/>
          </a:ln>
        </p:spPr>
      </p:pic>
      <p:sp>
        <p:nvSpPr>
          <p:cNvPr id="89" name="Google Shape;89;p17"/>
          <p:cNvSpPr txBox="1"/>
          <p:nvPr/>
        </p:nvSpPr>
        <p:spPr>
          <a:xfrm>
            <a:off x="1242000" y="4629475"/>
            <a:ext cx="6660000" cy="39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i="1">
                <a:solidFill>
                  <a:schemeClr val="dk1"/>
                </a:solidFill>
              </a:rPr>
              <a:t>Bo Martinez, President/CEO, Adams County Economic Development</a:t>
            </a:r>
            <a:endParaRPr i="1"/>
          </a:p>
        </p:txBody>
      </p:sp>
      <p:pic>
        <p:nvPicPr>
          <p:cNvPr id="90" name="Google Shape;90;p17"/>
          <p:cNvPicPr preferRelativeResize="0"/>
          <p:nvPr/>
        </p:nvPicPr>
        <p:blipFill>
          <a:blip r:embed="rId5">
            <a:alphaModFix/>
          </a:blip>
          <a:stretch>
            <a:fillRect/>
          </a:stretch>
        </p:blipFill>
        <p:spPr>
          <a:xfrm>
            <a:off x="527488" y="1381125"/>
            <a:ext cx="8089015" cy="1701072"/>
          </a:xfrm>
          <a:prstGeom prst="rect">
            <a:avLst/>
          </a:prstGeom>
          <a:noFill/>
          <a:ln>
            <a:noFill/>
          </a:ln>
        </p:spPr>
      </p:pic>
      <p:pic>
        <p:nvPicPr>
          <p:cNvPr id="91" name="Google Shape;91;p17"/>
          <p:cNvPicPr preferRelativeResize="0"/>
          <p:nvPr/>
        </p:nvPicPr>
        <p:blipFill>
          <a:blip r:embed="rId6">
            <a:alphaModFix/>
          </a:blip>
          <a:stretch>
            <a:fillRect/>
          </a:stretch>
        </p:blipFill>
        <p:spPr>
          <a:xfrm>
            <a:off x="0" y="7900"/>
            <a:ext cx="9144002" cy="5127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127200" y="117779"/>
            <a:ext cx="8889600" cy="73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t>Adams County COVID-19 Economic Impact Survey Update</a:t>
            </a:r>
            <a:endParaRPr sz="2400"/>
          </a:p>
          <a:p>
            <a:pPr marL="0" lvl="0" indent="0" algn="ctr" rtl="0">
              <a:lnSpc>
                <a:spcPct val="115000"/>
              </a:lnSpc>
              <a:spcBef>
                <a:spcPts val="0"/>
              </a:spcBef>
              <a:spcAft>
                <a:spcPts val="0"/>
              </a:spcAft>
              <a:buClr>
                <a:schemeClr val="dk1"/>
              </a:buClr>
              <a:buSzPts val="1100"/>
              <a:buFont typeface="Arial"/>
              <a:buNone/>
            </a:pPr>
            <a:endParaRPr b="1"/>
          </a:p>
          <a:p>
            <a:pPr marL="457200" lvl="0" indent="0" algn="ctr" rtl="0">
              <a:lnSpc>
                <a:spcPct val="115000"/>
              </a:lnSpc>
              <a:spcBef>
                <a:spcPts val="0"/>
              </a:spcBef>
              <a:spcAft>
                <a:spcPts val="0"/>
              </a:spcAft>
              <a:buClr>
                <a:schemeClr val="dk1"/>
              </a:buClr>
              <a:buSzPts val="1100"/>
              <a:buFont typeface="Arial"/>
              <a:buNone/>
            </a:pPr>
            <a:endParaRPr/>
          </a:p>
          <a:p>
            <a:pPr marL="457200" lvl="0" indent="0" algn="ctr" rtl="0">
              <a:lnSpc>
                <a:spcPct val="115000"/>
              </a:lnSpc>
              <a:spcBef>
                <a:spcPts val="0"/>
              </a:spcBef>
              <a:spcAft>
                <a:spcPts val="0"/>
              </a:spcAft>
              <a:buNone/>
            </a:pPr>
            <a:endParaRPr/>
          </a:p>
        </p:txBody>
      </p:sp>
      <p:pic>
        <p:nvPicPr>
          <p:cNvPr id="97" name="Google Shape;97;p18"/>
          <p:cNvPicPr preferRelativeResize="0"/>
          <p:nvPr/>
        </p:nvPicPr>
        <p:blipFill>
          <a:blip r:embed="rId3">
            <a:alphaModFix/>
          </a:blip>
          <a:stretch>
            <a:fillRect/>
          </a:stretch>
        </p:blipFill>
        <p:spPr>
          <a:xfrm>
            <a:off x="121173" y="4228372"/>
            <a:ext cx="1125494" cy="792599"/>
          </a:xfrm>
          <a:prstGeom prst="rect">
            <a:avLst/>
          </a:prstGeom>
          <a:noFill/>
          <a:ln>
            <a:noFill/>
          </a:ln>
        </p:spPr>
      </p:pic>
      <p:pic>
        <p:nvPicPr>
          <p:cNvPr id="98" name="Google Shape;98;p18"/>
          <p:cNvPicPr preferRelativeResize="0"/>
          <p:nvPr/>
        </p:nvPicPr>
        <p:blipFill>
          <a:blip r:embed="rId4">
            <a:alphaModFix/>
          </a:blip>
          <a:stretch>
            <a:fillRect/>
          </a:stretch>
        </p:blipFill>
        <p:spPr>
          <a:xfrm>
            <a:off x="8060473" y="4290550"/>
            <a:ext cx="976125" cy="730425"/>
          </a:xfrm>
          <a:prstGeom prst="rect">
            <a:avLst/>
          </a:prstGeom>
          <a:noFill/>
          <a:ln>
            <a:noFill/>
          </a:ln>
        </p:spPr>
      </p:pic>
      <p:sp>
        <p:nvSpPr>
          <p:cNvPr id="99" name="Google Shape;99;p18"/>
          <p:cNvSpPr txBox="1"/>
          <p:nvPr/>
        </p:nvSpPr>
        <p:spPr>
          <a:xfrm>
            <a:off x="1242000" y="4629475"/>
            <a:ext cx="6660000" cy="39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i="1">
                <a:solidFill>
                  <a:schemeClr val="dk1"/>
                </a:solidFill>
              </a:rPr>
              <a:t>Bo Martinez, President/CEO, Adams County Economic Development</a:t>
            </a:r>
            <a:endParaRPr i="1"/>
          </a:p>
        </p:txBody>
      </p:sp>
      <p:pic>
        <p:nvPicPr>
          <p:cNvPr id="100" name="Google Shape;100;p18"/>
          <p:cNvPicPr preferRelativeResize="0"/>
          <p:nvPr/>
        </p:nvPicPr>
        <p:blipFill>
          <a:blip r:embed="rId5">
            <a:alphaModFix/>
          </a:blip>
          <a:stretch>
            <a:fillRect/>
          </a:stretch>
        </p:blipFill>
        <p:spPr>
          <a:xfrm>
            <a:off x="527488" y="1381125"/>
            <a:ext cx="8089015" cy="1701072"/>
          </a:xfrm>
          <a:prstGeom prst="rect">
            <a:avLst/>
          </a:prstGeom>
          <a:noFill/>
          <a:ln>
            <a:noFill/>
          </a:ln>
        </p:spPr>
      </p:pic>
      <p:pic>
        <p:nvPicPr>
          <p:cNvPr id="101" name="Google Shape;101;p18"/>
          <p:cNvPicPr preferRelativeResize="0"/>
          <p:nvPr/>
        </p:nvPicPr>
        <p:blipFill>
          <a:blip r:embed="rId6">
            <a:alphaModFix/>
          </a:blip>
          <a:stretch>
            <a:fillRect/>
          </a:stretch>
        </p:blipFill>
        <p:spPr>
          <a:xfrm>
            <a:off x="0" y="3656"/>
            <a:ext cx="9144002" cy="51361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831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Adams County Response </a:t>
            </a:r>
            <a:endParaRPr/>
          </a:p>
        </p:txBody>
      </p:sp>
      <p:sp>
        <p:nvSpPr>
          <p:cNvPr id="107" name="Google Shape;107;p19"/>
          <p:cNvSpPr txBox="1">
            <a:spLocks noGrp="1"/>
          </p:cNvSpPr>
          <p:nvPr>
            <p:ph type="body" idx="1"/>
          </p:nvPr>
        </p:nvSpPr>
        <p:spPr>
          <a:xfrm>
            <a:off x="275500" y="734000"/>
            <a:ext cx="8520600" cy="362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As part of its COVID-19 emergency management and recovery strategy, Adams County Government, through the County Manager’s Office, has identified key areas where there is an opportunity to ensure its resources and support are strengthened and effectively and efficiently aligned for residents and businesses. To better understand emerging needs, provide information and aid in real-time, including policy and system shifts that may be needed, the following Response and Recovery Teams have been developed:</a:t>
            </a:r>
            <a:endParaRPr sz="1200">
              <a:solidFill>
                <a:schemeClr val="dk1"/>
              </a:solidFill>
            </a:endParaRPr>
          </a:p>
          <a:p>
            <a:pPr marL="457200" lvl="0" indent="-304800" algn="l" rtl="0">
              <a:lnSpc>
                <a:spcPct val="100000"/>
              </a:lnSpc>
              <a:spcBef>
                <a:spcPts val="400"/>
              </a:spcBef>
              <a:spcAft>
                <a:spcPts val="0"/>
              </a:spcAft>
              <a:buClr>
                <a:schemeClr val="accent5"/>
              </a:buClr>
              <a:buSzPts val="1200"/>
              <a:buAutoNum type="arabicPeriod"/>
            </a:pPr>
            <a:r>
              <a:rPr lang="en" sz="1200" b="1">
                <a:solidFill>
                  <a:schemeClr val="accent5"/>
                </a:solidFill>
                <a:uFill>
                  <a:noFill/>
                </a:uFill>
                <a:hlinkClick r:id="rId3"/>
              </a:rPr>
              <a:t>Childcare for Critical Personnel</a:t>
            </a:r>
            <a:endParaRPr sz="1200" b="1">
              <a:solidFill>
                <a:schemeClr val="accent5"/>
              </a:solidFill>
            </a:endParaRPr>
          </a:p>
          <a:p>
            <a:pPr marL="457200" lvl="0" indent="-304800" algn="l" rtl="0">
              <a:lnSpc>
                <a:spcPct val="100000"/>
              </a:lnSpc>
              <a:spcBef>
                <a:spcPts val="0"/>
              </a:spcBef>
              <a:spcAft>
                <a:spcPts val="0"/>
              </a:spcAft>
              <a:buClr>
                <a:schemeClr val="accent5"/>
              </a:buClr>
              <a:buSzPts val="1200"/>
              <a:buAutoNum type="arabicPeriod"/>
            </a:pPr>
            <a:r>
              <a:rPr lang="en" sz="1200" b="1">
                <a:solidFill>
                  <a:schemeClr val="accent5"/>
                </a:solidFill>
                <a:uFill>
                  <a:noFill/>
                </a:uFill>
                <a:hlinkClick r:id="rId4"/>
              </a:rPr>
              <a:t>Small Business Support</a:t>
            </a:r>
            <a:endParaRPr sz="1200" b="1">
              <a:solidFill>
                <a:schemeClr val="accent5"/>
              </a:solidFill>
            </a:endParaRPr>
          </a:p>
          <a:p>
            <a:pPr marL="457200" lvl="0" indent="-304800" algn="l" rtl="0">
              <a:lnSpc>
                <a:spcPct val="100000"/>
              </a:lnSpc>
              <a:spcBef>
                <a:spcPts val="0"/>
              </a:spcBef>
              <a:spcAft>
                <a:spcPts val="0"/>
              </a:spcAft>
              <a:buClr>
                <a:schemeClr val="accent5"/>
              </a:buClr>
              <a:buSzPts val="1200"/>
              <a:buAutoNum type="arabicPeriod"/>
            </a:pPr>
            <a:r>
              <a:rPr lang="en" sz="1200" b="1">
                <a:solidFill>
                  <a:schemeClr val="accent5"/>
                </a:solidFill>
                <a:uFill>
                  <a:noFill/>
                </a:uFill>
                <a:hlinkClick r:id="rId5"/>
              </a:rPr>
              <a:t>Senior Services</a:t>
            </a:r>
            <a:endParaRPr sz="1200" b="1">
              <a:solidFill>
                <a:schemeClr val="accent5"/>
              </a:solidFill>
            </a:endParaRPr>
          </a:p>
          <a:p>
            <a:pPr marL="457200" lvl="0" indent="-304800" algn="l" rtl="0">
              <a:lnSpc>
                <a:spcPct val="100000"/>
              </a:lnSpc>
              <a:spcBef>
                <a:spcPts val="0"/>
              </a:spcBef>
              <a:spcAft>
                <a:spcPts val="0"/>
              </a:spcAft>
              <a:buClr>
                <a:schemeClr val="accent5"/>
              </a:buClr>
              <a:buSzPts val="1200"/>
              <a:buAutoNum type="arabicPeriod"/>
            </a:pPr>
            <a:r>
              <a:rPr lang="en" sz="1200" b="1">
                <a:solidFill>
                  <a:schemeClr val="accent5"/>
                </a:solidFill>
                <a:uFill>
                  <a:noFill/>
                </a:uFill>
                <a:hlinkClick r:id="rId6"/>
              </a:rPr>
              <a:t>Support for the Uninsured</a:t>
            </a:r>
            <a:endParaRPr sz="1200" b="1">
              <a:solidFill>
                <a:schemeClr val="accent5"/>
              </a:solidFill>
            </a:endParaRPr>
          </a:p>
          <a:p>
            <a:pPr marL="457200" lvl="0" indent="-304800" algn="l" rtl="0">
              <a:lnSpc>
                <a:spcPct val="100000"/>
              </a:lnSpc>
              <a:spcBef>
                <a:spcPts val="0"/>
              </a:spcBef>
              <a:spcAft>
                <a:spcPts val="0"/>
              </a:spcAft>
              <a:buClr>
                <a:schemeClr val="accent5"/>
              </a:buClr>
              <a:buSzPts val="1200"/>
              <a:buAutoNum type="arabicPeriod"/>
            </a:pPr>
            <a:r>
              <a:rPr lang="en" sz="1200" b="1">
                <a:solidFill>
                  <a:schemeClr val="accent5"/>
                </a:solidFill>
                <a:uFill>
                  <a:noFill/>
                </a:uFill>
                <a:hlinkClick r:id="rId7"/>
              </a:rPr>
              <a:t>Housing Stability</a:t>
            </a:r>
            <a:endParaRPr sz="1200" b="1">
              <a:solidFill>
                <a:schemeClr val="accent5"/>
              </a:solidFill>
            </a:endParaRPr>
          </a:p>
          <a:p>
            <a:pPr marL="457200" lvl="0" indent="-304800" algn="l" rtl="0">
              <a:lnSpc>
                <a:spcPct val="100000"/>
              </a:lnSpc>
              <a:spcBef>
                <a:spcPts val="0"/>
              </a:spcBef>
              <a:spcAft>
                <a:spcPts val="0"/>
              </a:spcAft>
              <a:buClr>
                <a:schemeClr val="accent5"/>
              </a:buClr>
              <a:buSzPts val="1200"/>
              <a:buAutoNum type="arabicPeriod"/>
            </a:pPr>
            <a:r>
              <a:rPr lang="en" sz="1200" b="1">
                <a:solidFill>
                  <a:schemeClr val="accent5"/>
                </a:solidFill>
              </a:rPr>
              <a:t>Food Security and Basic Essentials</a:t>
            </a:r>
            <a:endParaRPr sz="1200" b="1">
              <a:solidFill>
                <a:schemeClr val="accent5"/>
              </a:solidFill>
            </a:endParaRPr>
          </a:p>
          <a:p>
            <a:pPr marL="457200" lvl="0" indent="-304800" algn="l" rtl="0">
              <a:lnSpc>
                <a:spcPct val="100000"/>
              </a:lnSpc>
              <a:spcBef>
                <a:spcPts val="0"/>
              </a:spcBef>
              <a:spcAft>
                <a:spcPts val="0"/>
              </a:spcAft>
              <a:buClr>
                <a:schemeClr val="accent5"/>
              </a:buClr>
              <a:buSzPts val="1200"/>
              <a:buAutoNum type="arabicPeriod"/>
            </a:pPr>
            <a:r>
              <a:rPr lang="en" sz="1200" b="1">
                <a:solidFill>
                  <a:schemeClr val="accent5"/>
                </a:solidFill>
              </a:rPr>
              <a:t>Support for the Unemployed and Future Workforce</a:t>
            </a:r>
            <a:endParaRPr sz="1200" b="1">
              <a:solidFill>
                <a:schemeClr val="accent5"/>
              </a:solidFill>
            </a:endParaRPr>
          </a:p>
          <a:p>
            <a:pPr marL="0" lvl="0" indent="0" algn="l" rtl="0">
              <a:spcBef>
                <a:spcPts val="0"/>
              </a:spcBef>
              <a:spcAft>
                <a:spcPts val="0"/>
              </a:spcAft>
              <a:buClr>
                <a:schemeClr val="dk1"/>
              </a:buClr>
              <a:buSzPts val="1100"/>
              <a:buFont typeface="Arial"/>
              <a:buNone/>
            </a:pPr>
            <a:endParaRPr sz="1200" u="sng">
              <a:solidFill>
                <a:srgbClr val="1155CC"/>
              </a:solidFill>
            </a:endParaRPr>
          </a:p>
          <a:p>
            <a:pPr marL="0" lvl="0" indent="0" algn="l" rtl="0">
              <a:spcBef>
                <a:spcPts val="0"/>
              </a:spcBef>
              <a:spcAft>
                <a:spcPts val="0"/>
              </a:spcAft>
              <a:buClr>
                <a:schemeClr val="dk1"/>
              </a:buClr>
              <a:buSzPts val="1100"/>
              <a:buFont typeface="Arial"/>
              <a:buNone/>
            </a:pPr>
            <a:r>
              <a:rPr lang="en" sz="1200">
                <a:solidFill>
                  <a:srgbClr val="000000"/>
                </a:solidFill>
              </a:rPr>
              <a:t>Adams County has enlisted the </a:t>
            </a:r>
            <a:r>
              <a:rPr lang="en" sz="1200">
                <a:solidFill>
                  <a:srgbClr val="000000"/>
                </a:solidFill>
                <a:uFill>
                  <a:noFill/>
                </a:uFill>
                <a:hlinkClick r:id="rId8"/>
              </a:rPr>
              <a:t>support of the Rocky Mountain Cradle to Career Partnership's staff</a:t>
            </a:r>
            <a:r>
              <a:rPr lang="en" sz="1200">
                <a:solidFill>
                  <a:srgbClr val="000000"/>
                </a:solidFill>
              </a:rPr>
              <a:t>, referred to as the Backbone, to provide behind the scenes support for these five strategic projects.</a:t>
            </a:r>
            <a:endParaRPr sz="1200">
              <a:solidFill>
                <a:srgbClr val="000000"/>
              </a:solidFill>
            </a:endParaRPr>
          </a:p>
          <a:p>
            <a:pPr marL="0" lvl="0" indent="0" algn="l" rtl="0">
              <a:lnSpc>
                <a:spcPct val="150000"/>
              </a:lnSpc>
              <a:spcBef>
                <a:spcPts val="0"/>
              </a:spcBef>
              <a:spcAft>
                <a:spcPts val="0"/>
              </a:spcAft>
              <a:buNone/>
            </a:pPr>
            <a:endParaRPr sz="1200">
              <a:solidFill>
                <a:srgbClr val="000000"/>
              </a:solidFill>
            </a:endParaRPr>
          </a:p>
        </p:txBody>
      </p:sp>
      <p:pic>
        <p:nvPicPr>
          <p:cNvPr id="108" name="Google Shape;108;p19"/>
          <p:cNvPicPr preferRelativeResize="0"/>
          <p:nvPr/>
        </p:nvPicPr>
        <p:blipFill>
          <a:blip r:embed="rId9">
            <a:alphaModFix/>
          </a:blip>
          <a:stretch>
            <a:fillRect/>
          </a:stretch>
        </p:blipFill>
        <p:spPr>
          <a:xfrm>
            <a:off x="121173" y="4228372"/>
            <a:ext cx="1125494" cy="792599"/>
          </a:xfrm>
          <a:prstGeom prst="rect">
            <a:avLst/>
          </a:prstGeom>
          <a:noFill/>
          <a:ln>
            <a:noFill/>
          </a:ln>
        </p:spPr>
      </p:pic>
      <p:pic>
        <p:nvPicPr>
          <p:cNvPr id="109" name="Google Shape;109;p19"/>
          <p:cNvPicPr preferRelativeResize="0"/>
          <p:nvPr/>
        </p:nvPicPr>
        <p:blipFill>
          <a:blip r:embed="rId10">
            <a:alphaModFix/>
          </a:blip>
          <a:stretch>
            <a:fillRect/>
          </a:stretch>
        </p:blipFill>
        <p:spPr>
          <a:xfrm>
            <a:off x="8060473" y="4290550"/>
            <a:ext cx="976125" cy="730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831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Uninsured and Healthcare </a:t>
            </a:r>
            <a:endParaRPr/>
          </a:p>
        </p:txBody>
      </p:sp>
      <p:pic>
        <p:nvPicPr>
          <p:cNvPr id="115" name="Google Shape;115;p20"/>
          <p:cNvPicPr preferRelativeResize="0"/>
          <p:nvPr/>
        </p:nvPicPr>
        <p:blipFill>
          <a:blip r:embed="rId3">
            <a:alphaModFix/>
          </a:blip>
          <a:stretch>
            <a:fillRect/>
          </a:stretch>
        </p:blipFill>
        <p:spPr>
          <a:xfrm>
            <a:off x="8060329" y="85250"/>
            <a:ext cx="969371" cy="682651"/>
          </a:xfrm>
          <a:prstGeom prst="rect">
            <a:avLst/>
          </a:prstGeom>
          <a:noFill/>
          <a:ln>
            <a:noFill/>
          </a:ln>
        </p:spPr>
      </p:pic>
      <p:sp>
        <p:nvSpPr>
          <p:cNvPr id="116" name="Google Shape;116;p20"/>
          <p:cNvSpPr txBox="1"/>
          <p:nvPr/>
        </p:nvSpPr>
        <p:spPr>
          <a:xfrm>
            <a:off x="221550" y="718075"/>
            <a:ext cx="8420100" cy="101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Strategies</a:t>
            </a:r>
            <a:endParaRPr b="1">
              <a:solidFill>
                <a:schemeClr val="dk1"/>
              </a:solidFill>
            </a:endParaRPr>
          </a:p>
          <a:p>
            <a:pPr marL="457200" lvl="0" indent="-317500" algn="l" rtl="0">
              <a:spcBef>
                <a:spcPts val="1000"/>
              </a:spcBef>
              <a:spcAft>
                <a:spcPts val="0"/>
              </a:spcAft>
              <a:buClr>
                <a:schemeClr val="dk1"/>
              </a:buClr>
              <a:buSzPts val="1400"/>
              <a:buChar char="●"/>
            </a:pPr>
            <a:r>
              <a:rPr lang="en">
                <a:solidFill>
                  <a:schemeClr val="dk1"/>
                </a:solidFill>
              </a:rPr>
              <a:t>Promote the extended Emergency Open Enrollment Period for health insurance through Connect for Health Colorado.</a:t>
            </a:r>
            <a:br>
              <a:rPr lang="en">
                <a:solidFill>
                  <a:schemeClr val="dk1"/>
                </a:solidFill>
              </a:rPr>
            </a:br>
            <a:endParaRPr>
              <a:solidFill>
                <a:schemeClr val="dk1"/>
              </a:solidFill>
            </a:endParaRPr>
          </a:p>
          <a:p>
            <a:pPr marL="457200" lvl="0" indent="-317500" algn="l" rtl="0">
              <a:spcBef>
                <a:spcPts val="0"/>
              </a:spcBef>
              <a:spcAft>
                <a:spcPts val="1000"/>
              </a:spcAft>
              <a:buClr>
                <a:schemeClr val="dk1"/>
              </a:buClr>
              <a:buSzPts val="1400"/>
              <a:buChar char="●"/>
            </a:pPr>
            <a:r>
              <a:rPr lang="en">
                <a:solidFill>
                  <a:schemeClr val="dk1"/>
                </a:solidFill>
              </a:rPr>
              <a:t>Deploy mobile COVID testing for vulnerable residents including undocumented residents, and residents experiencing homelessness.</a:t>
            </a:r>
            <a:endParaRPr>
              <a:solidFill>
                <a:schemeClr val="dk1"/>
              </a:solidFill>
            </a:endParaRPr>
          </a:p>
        </p:txBody>
      </p:sp>
      <p:sp>
        <p:nvSpPr>
          <p:cNvPr id="117" name="Google Shape;117;p20"/>
          <p:cNvSpPr txBox="1"/>
          <p:nvPr/>
        </p:nvSpPr>
        <p:spPr>
          <a:xfrm>
            <a:off x="259650" y="2420525"/>
            <a:ext cx="8343900" cy="10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Big Wins</a:t>
            </a:r>
            <a:endParaRPr b="1">
              <a:solidFill>
                <a:schemeClr val="dk1"/>
              </a:solidFill>
            </a:endParaRPr>
          </a:p>
          <a:p>
            <a:pPr marL="457200" lvl="0" indent="-317500" algn="l" rtl="0">
              <a:spcBef>
                <a:spcPts val="1000"/>
              </a:spcBef>
              <a:spcAft>
                <a:spcPts val="0"/>
              </a:spcAft>
              <a:buClr>
                <a:schemeClr val="dk1"/>
              </a:buClr>
              <a:buSzPts val="1400"/>
              <a:buChar char="●"/>
            </a:pPr>
            <a:r>
              <a:rPr lang="en">
                <a:solidFill>
                  <a:schemeClr val="dk1"/>
                </a:solidFill>
              </a:rPr>
              <a:t>County Commissioners submitted a letter to the Governor to extend the open enrollment period, which was adopted - the period was extended from April 3 to April 30.</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1593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Child Care for Essential Personnel</a:t>
            </a:r>
            <a:endParaRPr/>
          </a:p>
        </p:txBody>
      </p:sp>
      <p:sp>
        <p:nvSpPr>
          <p:cNvPr id="123" name="Google Shape;123;p21"/>
          <p:cNvSpPr txBox="1">
            <a:spLocks noGrp="1"/>
          </p:cNvSpPr>
          <p:nvPr>
            <p:ph type="body" idx="1"/>
          </p:nvPr>
        </p:nvSpPr>
        <p:spPr>
          <a:xfrm>
            <a:off x="210600" y="636725"/>
            <a:ext cx="8933400" cy="4506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00"/>
                </a:solidFill>
              </a:rPr>
              <a:t>Strategies</a:t>
            </a:r>
            <a:endParaRPr sz="1400" b="1">
              <a:solidFill>
                <a:srgbClr val="000000"/>
              </a:solidFill>
            </a:endParaRPr>
          </a:p>
          <a:p>
            <a:pPr marL="320040" lvl="0" indent="-167640" algn="l" rtl="0">
              <a:lnSpc>
                <a:spcPct val="115000"/>
              </a:lnSpc>
              <a:spcBef>
                <a:spcPts val="1000"/>
              </a:spcBef>
              <a:spcAft>
                <a:spcPts val="0"/>
              </a:spcAft>
              <a:buClr>
                <a:srgbClr val="000000"/>
              </a:buClr>
              <a:buSzPts val="1200"/>
              <a:buChar char="●"/>
            </a:pPr>
            <a:r>
              <a:rPr lang="en" sz="1200">
                <a:solidFill>
                  <a:srgbClr val="000000"/>
                </a:solidFill>
              </a:rPr>
              <a:t>Ensure essential personnel and their employers are aware of and accessing child care support via the Colorado Emergency Child Care Collaborative</a:t>
            </a:r>
            <a:endParaRPr sz="1200">
              <a:solidFill>
                <a:srgbClr val="000000"/>
              </a:solidFill>
            </a:endParaRPr>
          </a:p>
          <a:p>
            <a:pPr marL="320040" lvl="0" indent="-167640" algn="l" rtl="0">
              <a:lnSpc>
                <a:spcPct val="100000"/>
              </a:lnSpc>
              <a:spcBef>
                <a:spcPts val="1000"/>
              </a:spcBef>
              <a:spcAft>
                <a:spcPts val="0"/>
              </a:spcAft>
              <a:buClr>
                <a:srgbClr val="000000"/>
              </a:buClr>
              <a:buSzPts val="1200"/>
              <a:buChar char="●"/>
            </a:pPr>
            <a:r>
              <a:rPr lang="en" sz="1200">
                <a:solidFill>
                  <a:schemeClr val="dk1"/>
                </a:solidFill>
              </a:rPr>
              <a:t>Lift barriers/needs frontline personnel are experiencing related to child care provided through the Colorado Emergency Child Care Collaborative and work</a:t>
            </a:r>
            <a:r>
              <a:rPr lang="en" sz="1200" b="1">
                <a:solidFill>
                  <a:srgbClr val="000000"/>
                </a:solidFill>
              </a:rPr>
              <a:t> </a:t>
            </a:r>
            <a:r>
              <a:rPr lang="en" sz="1200">
                <a:solidFill>
                  <a:srgbClr val="000000"/>
                </a:solidFill>
              </a:rPr>
              <a:t>with the Collaborative to improve the system.</a:t>
            </a:r>
            <a:endParaRPr sz="1200">
              <a:solidFill>
                <a:srgbClr val="000000"/>
              </a:solidFill>
            </a:endParaRPr>
          </a:p>
          <a:p>
            <a:pPr marL="320040" lvl="0" indent="-167640" algn="l" rtl="0">
              <a:lnSpc>
                <a:spcPct val="100000"/>
              </a:lnSpc>
              <a:spcBef>
                <a:spcPts val="1000"/>
              </a:spcBef>
              <a:spcAft>
                <a:spcPts val="0"/>
              </a:spcAft>
              <a:buClr>
                <a:srgbClr val="000000"/>
              </a:buClr>
              <a:buSzPts val="1200"/>
              <a:buChar char="●"/>
            </a:pPr>
            <a:r>
              <a:rPr lang="en" sz="1200">
                <a:solidFill>
                  <a:schemeClr val="dk1"/>
                </a:solidFill>
              </a:rPr>
              <a:t>Work with Xfinity to support educators and students who are having trouble accessing internet through currently available programs in order to support virtual learning.</a:t>
            </a:r>
            <a:endParaRPr sz="1200">
              <a:solidFill>
                <a:schemeClr val="dk1"/>
              </a:solidFill>
            </a:endParaRPr>
          </a:p>
          <a:p>
            <a:pPr marL="320040" lvl="0" indent="-167640" algn="l" rtl="0">
              <a:lnSpc>
                <a:spcPct val="100000"/>
              </a:lnSpc>
              <a:spcBef>
                <a:spcPts val="1000"/>
              </a:spcBef>
              <a:spcAft>
                <a:spcPts val="0"/>
              </a:spcAft>
              <a:buClr>
                <a:schemeClr val="dk1"/>
              </a:buClr>
              <a:buSzPts val="1200"/>
              <a:buChar char="●"/>
            </a:pPr>
            <a:r>
              <a:rPr lang="en" sz="1200">
                <a:solidFill>
                  <a:schemeClr val="dk1"/>
                </a:solidFill>
              </a:rPr>
              <a:t>Lift the needs that child care providers are identifying in real time for PPE, supplies, and resources to entities facilitating the collection and distribution of these resource and supplies. </a:t>
            </a:r>
            <a:endParaRPr sz="1200">
              <a:solidFill>
                <a:schemeClr val="dk1"/>
              </a:solidFill>
            </a:endParaRPr>
          </a:p>
          <a:p>
            <a:pPr marL="320040" lvl="0" indent="-167640" algn="l" rtl="0">
              <a:lnSpc>
                <a:spcPct val="100000"/>
              </a:lnSpc>
              <a:spcBef>
                <a:spcPts val="1000"/>
              </a:spcBef>
              <a:spcAft>
                <a:spcPts val="0"/>
              </a:spcAft>
              <a:buClr>
                <a:schemeClr val="dk1"/>
              </a:buClr>
              <a:buSzPts val="1200"/>
              <a:buChar char="●"/>
            </a:pPr>
            <a:r>
              <a:rPr lang="en" sz="1200">
                <a:solidFill>
                  <a:schemeClr val="dk1"/>
                </a:solidFill>
              </a:rPr>
              <a:t>Prepare for Phases 2 and 3 of the Colorado Emergency Child Care Collaborative (Reopening closed facilities, opening new sites)</a:t>
            </a:r>
            <a:endParaRPr sz="1200">
              <a:solidFill>
                <a:schemeClr val="dk1"/>
              </a:solidFill>
            </a:endParaRPr>
          </a:p>
          <a:p>
            <a:pPr marL="0" lvl="0" indent="0" algn="l" rtl="0">
              <a:lnSpc>
                <a:spcPct val="100000"/>
              </a:lnSpc>
              <a:spcBef>
                <a:spcPts val="1000"/>
              </a:spcBef>
              <a:spcAft>
                <a:spcPts val="0"/>
              </a:spcAft>
              <a:buNone/>
            </a:pPr>
            <a:r>
              <a:rPr lang="en" sz="1400" b="1">
                <a:solidFill>
                  <a:schemeClr val="dk1"/>
                </a:solidFill>
              </a:rPr>
              <a:t>Big Wins</a:t>
            </a:r>
            <a:endParaRPr sz="1400" b="1">
              <a:solidFill>
                <a:schemeClr val="dk1"/>
              </a:solidFill>
            </a:endParaRPr>
          </a:p>
          <a:p>
            <a:pPr marL="320040" lvl="0" indent="-167640" algn="l" rtl="0">
              <a:lnSpc>
                <a:spcPct val="100000"/>
              </a:lnSpc>
              <a:spcBef>
                <a:spcPts val="1000"/>
              </a:spcBef>
              <a:spcAft>
                <a:spcPts val="0"/>
              </a:spcAft>
              <a:buClr>
                <a:schemeClr val="dk1"/>
              </a:buClr>
              <a:buSzPts val="1200"/>
              <a:buChar char="●"/>
            </a:pPr>
            <a:r>
              <a:rPr lang="en" sz="1200">
                <a:solidFill>
                  <a:schemeClr val="dk1"/>
                </a:solidFill>
              </a:rPr>
              <a:t>State has expedited matching process for families and providers with launch of an app.</a:t>
            </a:r>
            <a:endParaRPr sz="1200">
              <a:solidFill>
                <a:schemeClr val="dk1"/>
              </a:solidFill>
            </a:endParaRPr>
          </a:p>
          <a:p>
            <a:pPr marL="320040" lvl="0" indent="-167640" algn="l" rtl="0">
              <a:lnSpc>
                <a:spcPct val="100000"/>
              </a:lnSpc>
              <a:spcBef>
                <a:spcPts val="1000"/>
              </a:spcBef>
              <a:spcAft>
                <a:spcPts val="0"/>
              </a:spcAft>
              <a:buClr>
                <a:schemeClr val="dk1"/>
              </a:buClr>
              <a:buSzPts val="1200"/>
              <a:buChar char="●"/>
            </a:pPr>
            <a:r>
              <a:rPr lang="en" sz="1200">
                <a:solidFill>
                  <a:schemeClr val="dk1"/>
                </a:solidFill>
              </a:rPr>
              <a:t>Centura Health now has access to up to date information to provide healthcare workers about what is needed to apply for and how to access free childcare.</a:t>
            </a:r>
            <a:endParaRPr sz="1200">
              <a:solidFill>
                <a:schemeClr val="dk1"/>
              </a:solidFill>
            </a:endParaRPr>
          </a:p>
          <a:p>
            <a:pPr marL="320040" lvl="0" indent="-167640" algn="l" rtl="0">
              <a:lnSpc>
                <a:spcPct val="100000"/>
              </a:lnSpc>
              <a:spcBef>
                <a:spcPts val="1000"/>
              </a:spcBef>
              <a:spcAft>
                <a:spcPts val="0"/>
              </a:spcAft>
              <a:buClr>
                <a:schemeClr val="dk1"/>
              </a:buClr>
              <a:buSzPts val="1200"/>
              <a:buChar char="●"/>
            </a:pPr>
            <a:r>
              <a:rPr lang="en" sz="1200">
                <a:solidFill>
                  <a:schemeClr val="dk1"/>
                </a:solidFill>
              </a:rPr>
              <a:t>ECPAC is now connecting essential personnel willing/able to pay for childcare with providers outside of state program.</a:t>
            </a:r>
            <a:endParaRPr sz="1200" b="1">
              <a:solidFill>
                <a:schemeClr val="dk1"/>
              </a:solidFill>
            </a:endParaRPr>
          </a:p>
          <a:p>
            <a:pPr marL="0" lvl="0" indent="0" algn="l" rtl="0">
              <a:lnSpc>
                <a:spcPct val="100000"/>
              </a:lnSpc>
              <a:spcBef>
                <a:spcPts val="1000"/>
              </a:spcBef>
              <a:spcAft>
                <a:spcPts val="1000"/>
              </a:spcAft>
              <a:buNone/>
            </a:pPr>
            <a:endParaRPr sz="140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1225</Words>
  <Application>Microsoft Office PowerPoint</Application>
  <PresentationFormat>On-screen Show (16:9)</PresentationFormat>
  <Paragraphs>124</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Simple Light</vt:lpstr>
      <vt:lpstr>Adams County COVID-19 Response and Recovery CCI Webinar | April 9, 2020</vt:lpstr>
      <vt:lpstr>Impact of COVID-19 on Adams County Health</vt:lpstr>
      <vt:lpstr>Adams County COVID-19 Economic Impact Survey Update   </vt:lpstr>
      <vt:lpstr>Adams County COVID-19 Economic Impact Survey Update   </vt:lpstr>
      <vt:lpstr>Adams County COVID-19 Economic Impact Survey Update   </vt:lpstr>
      <vt:lpstr>Adams County COVID-19 Economic Impact Survey Update   </vt:lpstr>
      <vt:lpstr>Adams County Response </vt:lpstr>
      <vt:lpstr>Uninsured and Healthcare </vt:lpstr>
      <vt:lpstr>Child Care for Essential Personnel</vt:lpstr>
      <vt:lpstr>Business Support Response and Recovery Team</vt:lpstr>
      <vt:lpstr>PowerPoint Presentation</vt:lpstr>
      <vt:lpstr>ADCO Business &amp; Industry Emergency Response Council</vt:lpstr>
      <vt:lpstr>Business Needs and Response</vt:lpstr>
      <vt:lpstr>PowerPoint Presentation</vt:lpstr>
      <vt:lpstr>Support for the Unemployed and Future Workforce Response and Recovery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Adams County COVID-19 Response and Recovery CCI Webinar | April 9, 2020</dc:title>
  <dc:creator>Gini Pingenot</dc:creator>
  <cp:lastModifiedBy>Gini Pingenot</cp:lastModifiedBy>
  <cp:revision>1</cp:revision>
  <dcterms:modified xsi:type="dcterms:W3CDTF">2020-04-09T18:53:44Z</dcterms:modified>
</cp:coreProperties>
</file>